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72" r:id="rId16"/>
    <p:sldId id="623" r:id="rId17"/>
    <p:sldId id="673" r:id="rId18"/>
    <p:sldId id="423" r:id="rId19"/>
    <p:sldId id="425" r:id="rId20"/>
    <p:sldId id="432" r:id="rId21"/>
    <p:sldId id="437" r:id="rId22"/>
    <p:sldId id="433" r:id="rId23"/>
    <p:sldId id="434" r:id="rId24"/>
    <p:sldId id="435" r:id="rId25"/>
    <p:sldId id="436" r:id="rId26"/>
    <p:sldId id="426" r:id="rId27"/>
    <p:sldId id="429" r:id="rId28"/>
    <p:sldId id="469" r:id="rId29"/>
    <p:sldId id="660" r:id="rId30"/>
    <p:sldId id="674" r:id="rId31"/>
    <p:sldId id="515" r:id="rId32"/>
    <p:sldId id="508" r:id="rId33"/>
    <p:sldId id="675" r:id="rId34"/>
    <p:sldId id="516" r:id="rId35"/>
    <p:sldId id="670" r:id="rId36"/>
    <p:sldId id="510" r:id="rId37"/>
    <p:sldId id="518" r:id="rId38"/>
    <p:sldId id="520" r:id="rId39"/>
    <p:sldId id="521" r:id="rId40"/>
    <p:sldId id="472" r:id="rId41"/>
    <p:sldId id="407" r:id="rId42"/>
    <p:sldId id="592" r:id="rId43"/>
    <p:sldId id="594" r:id="rId44"/>
    <p:sldId id="595" r:id="rId45"/>
    <p:sldId id="659" r:id="rId46"/>
    <p:sldId id="655" r:id="rId47"/>
    <p:sldId id="656" r:id="rId48"/>
    <p:sldId id="657" r:id="rId49"/>
    <p:sldId id="658" r:id="rId50"/>
    <p:sldId id="664" r:id="rId51"/>
    <p:sldId id="643" r:id="rId52"/>
    <p:sldId id="401" r:id="rId53"/>
    <p:sldId id="626" r:id="rId54"/>
    <p:sldId id="649" r:id="rId55"/>
    <p:sldId id="628" r:id="rId56"/>
    <p:sldId id="650" r:id="rId57"/>
    <p:sldId id="631" r:id="rId58"/>
    <p:sldId id="652" r:id="rId59"/>
    <p:sldId id="632" r:id="rId60"/>
    <p:sldId id="653" r:id="rId61"/>
    <p:sldId id="654" r:id="rId62"/>
    <p:sldId id="637" r:id="rId63"/>
    <p:sldId id="638" r:id="rId64"/>
    <p:sldId id="625" r:id="rId65"/>
    <p:sldId id="646" r:id="rId66"/>
    <p:sldId id="621" r:id="rId67"/>
    <p:sldId id="645" r:id="rId68"/>
    <p:sldId id="663" r:id="rId69"/>
    <p:sldId id="662" r:id="rId70"/>
    <p:sldId id="477" r:id="rId71"/>
    <p:sldId id="648" r:id="rId72"/>
    <p:sldId id="661" r:id="rId73"/>
    <p:sldId id="669" r:id="rId74"/>
    <p:sldId id="622" r:id="rId75"/>
    <p:sldId id="427" r:id="rId76"/>
    <p:sldId id="389" r:id="rId77"/>
    <p:sldId id="324" r:id="rId78"/>
    <p:sldId id="647" r:id="rId79"/>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5306" autoAdjust="0"/>
  </p:normalViewPr>
  <p:slideViewPr>
    <p:cSldViewPr snapToGrid="0">
      <p:cViewPr>
        <p:scale>
          <a:sx n="66" d="100"/>
          <a:sy n="66" d="100"/>
        </p:scale>
        <p:origin x="1253" y="-946"/>
      </p:cViewPr>
      <p:guideLst>
        <p:guide orient="horz" pos="2432"/>
        <p:guide pos="7197"/>
      </p:guideLst>
    </p:cSldViewPr>
  </p:slideViewPr>
  <p:outlineViewPr>
    <p:cViewPr>
      <p:scale>
        <a:sx n="33" d="100"/>
        <a:sy n="33" d="100"/>
      </p:scale>
      <p:origin x="0" y="-13104"/>
    </p:cViewPr>
  </p:outlineViewPr>
  <p:notesTextViewPr>
    <p:cViewPr>
      <p:scale>
        <a:sx n="125" d="100"/>
        <a:sy n="125"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2025/7/16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各位口委同學大家好，這是我的論文題目，設計與實現與</a:t>
            </a:r>
            <a:r>
              <a:rPr lang="en-US" altLang="zh-TW" dirty="0"/>
              <a:t>AXI4</a:t>
            </a:r>
            <a:r>
              <a:rPr lang="zh-TW" altLang="en-US" dirty="0"/>
              <a:t>介面相容的後量子密碼學</a:t>
            </a:r>
            <a:r>
              <a:rPr lang="en-US" altLang="zh-TW" dirty="0"/>
              <a:t>MLDSA</a:t>
            </a:r>
            <a:r>
              <a:rPr lang="zh-TW" altLang="en-US" dirty="0"/>
              <a:t>的知硬體加速器</a:t>
            </a:r>
            <a:r>
              <a:rPr lang="en-US" altLang="zh-TW" dirty="0"/>
              <a:t>IP</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會將隨機種子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a:t>
            </a:r>
            <a:r>
              <a:rPr lang="en-US" altLang="zh-TW" dirty="0"/>
              <a:t>Fiat-Shamir With Aborts</a:t>
            </a:r>
            <a:r>
              <a:rPr lang="zh-TW" altLang="en-US" dirty="0"/>
              <a:t>拒絕採樣的方式去檢查設計出來的簽章的安全度是否符合規定，不符合的話就從頭重新產生一個簽章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r>
              <a:rPr lang="zh-TW" altLang="en-US" dirty="0"/>
              <a:t>這裡詳細說明</a:t>
            </a:r>
            <a:r>
              <a:rPr lang="en-US" altLang="zh-TW" dirty="0"/>
              <a:t>MLDSA</a:t>
            </a:r>
            <a:r>
              <a:rPr lang="zh-TW" altLang="en-US" dirty="0"/>
              <a:t>當中金要產生的演算法</a:t>
            </a:r>
            <a:r>
              <a:rPr lang="en-US" altLang="zh-TW" dirty="0"/>
              <a:t>:</a:t>
            </a:r>
          </a:p>
          <a:p>
            <a:endParaRPr lang="en-US" altLang="zh-TW" dirty="0"/>
          </a:p>
          <a:p>
            <a:r>
              <a:rPr lang="zh-TW" altLang="en-US" dirty="0"/>
              <a:t>首先透過雖機種子</a:t>
            </a:r>
            <a:r>
              <a:rPr lang="en-US" altLang="zh-TW" dirty="0"/>
              <a:t>zeta</a:t>
            </a:r>
            <a:r>
              <a:rPr lang="zh-TW" altLang="en-US" dirty="0"/>
              <a:t>經過</a:t>
            </a:r>
            <a:r>
              <a:rPr lang="en-US" altLang="zh-TW" dirty="0"/>
              <a:t>Hash</a:t>
            </a:r>
            <a:r>
              <a:rPr lang="zh-TW" altLang="en-US" dirty="0"/>
              <a:t>後產生公鑰種子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以及私鑰種子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Kata</a:t>
            </a:r>
          </a:p>
          <a:p>
            <a:endParaRPr lang="en-US" altLang="zh-CN"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第二步透過公鑰種子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去產生公鑰矩陣</a:t>
            </a:r>
            <a:r>
              <a:rPr lang="en-US" altLang="zh-TW" sz="1200" b="0" i="0" kern="1200" dirty="0">
                <a:solidFill>
                  <a:schemeClr val="tx1"/>
                </a:solidFill>
                <a:effectLst/>
                <a:latin typeface="+mn-lt"/>
                <a:ea typeface="+mn-ea"/>
                <a:cs typeface="+mn-cs"/>
              </a:rPr>
              <a:t>A</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第三步是透過私鑰種子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去產生私密向量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第四步是進行計算</a:t>
            </a:r>
            <a:r>
              <a:rPr lang="en-US" altLang="zh-TW" sz="1200" b="0" i="0" kern="1200" dirty="0">
                <a:solidFill>
                  <a:schemeClr val="tx1"/>
                </a:solidFill>
                <a:effectLst/>
                <a:latin typeface="+mn-lt"/>
                <a:ea typeface="+mn-ea"/>
                <a:cs typeface="+mn-cs"/>
              </a:rPr>
              <a:t>t = 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s1+s2</a:t>
            </a:r>
            <a:r>
              <a:rPr lang="zh-TW" altLang="en-US" sz="1200" b="0" i="0" kern="1200" dirty="0">
                <a:solidFill>
                  <a:schemeClr val="tx1"/>
                </a:solidFill>
                <a:effectLst/>
                <a:latin typeface="+mn-lt"/>
                <a:ea typeface="+mn-ea"/>
                <a:cs typeface="+mn-cs"/>
              </a:rPr>
              <a:t>，然後將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分為高位元部分</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與低位元部分</a:t>
            </a:r>
            <a:r>
              <a:rPr lang="en-US" altLang="zh-TW" sz="1200" b="0" i="0" kern="1200" dirty="0">
                <a:solidFill>
                  <a:schemeClr val="tx1"/>
                </a:solidFill>
                <a:effectLst/>
                <a:latin typeface="+mn-lt"/>
                <a:ea typeface="+mn-ea"/>
                <a:cs typeface="+mn-cs"/>
              </a:rPr>
              <a:t>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第五步將公鑰種子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串接產生公鑰摘要</a:t>
            </a:r>
            <a:r>
              <a:rPr lang="en-US" altLang="zh-TW" sz="1200" b="0" i="0" kern="1200" dirty="0">
                <a:solidFill>
                  <a:schemeClr val="tx1"/>
                </a:solidFill>
                <a:effectLst/>
                <a:latin typeface="+mn-lt"/>
                <a:ea typeface="+mn-ea"/>
                <a:cs typeface="+mn-cs"/>
              </a:rPr>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最後則是將資料串接處理輸出公鑰與私鑰，公鑰部分是公鑰種子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串接，私鑰部分是公鑰種子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、私鑰種子</a:t>
            </a:r>
            <a:r>
              <a:rPr lang="en-US" altLang="zh-TW" sz="1200" b="0" i="0" kern="1200" dirty="0">
                <a:solidFill>
                  <a:schemeClr val="tx1"/>
                </a:solidFill>
                <a:effectLst/>
                <a:latin typeface="+mn-lt"/>
                <a:ea typeface="+mn-ea"/>
                <a:cs typeface="+mn-cs"/>
              </a:rPr>
              <a:t>Kata</a:t>
            </a:r>
            <a:r>
              <a:rPr lang="zh-TW" altLang="en-US" sz="1200" b="0" i="0" kern="1200" dirty="0">
                <a:solidFill>
                  <a:schemeClr val="tx1"/>
                </a:solidFill>
                <a:effectLst/>
                <a:latin typeface="+mn-lt"/>
                <a:ea typeface="+mn-ea"/>
                <a:cs typeface="+mn-cs"/>
              </a:rPr>
              <a:t>、公鑰摘要</a:t>
            </a:r>
            <a:r>
              <a:rPr lang="en-US" altLang="zh-TW" sz="1200" b="0" i="0" kern="1200" dirty="0">
                <a:solidFill>
                  <a:schemeClr val="tx1"/>
                </a:solidFill>
                <a:effectLst/>
                <a:latin typeface="+mn-lt"/>
                <a:ea typeface="+mn-ea"/>
                <a:cs typeface="+mn-cs"/>
              </a:rPr>
              <a:t>tr</a:t>
            </a:r>
            <a:r>
              <a:rPr lang="zh-TW" altLang="en-US" sz="1200" b="0" i="0" kern="1200" dirty="0">
                <a:solidFill>
                  <a:schemeClr val="tx1"/>
                </a:solidFill>
                <a:effectLst/>
                <a:latin typeface="+mn-lt"/>
                <a:ea typeface="+mn-ea"/>
                <a:cs typeface="+mn-cs"/>
              </a:rPr>
              <a:t>、私密向量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s2</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的低位元部分</a:t>
            </a:r>
            <a:r>
              <a:rPr lang="en-US" altLang="zh-TW" sz="1200" b="0" i="0" kern="1200" dirty="0">
                <a:solidFill>
                  <a:schemeClr val="tx1"/>
                </a:solidFill>
                <a:effectLst/>
                <a:latin typeface="+mn-lt"/>
                <a:ea typeface="+mn-ea"/>
                <a:cs typeface="+mn-cs"/>
              </a:rPr>
              <a:t>t0</a:t>
            </a:r>
          </a:p>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當中簽章產生的演算法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首先從私鑰</a:t>
            </a:r>
            <a:r>
              <a:rPr lang="en-US" altLang="zh-TW" dirty="0" err="1"/>
              <a:t>sk</a:t>
            </a:r>
            <a:r>
              <a:rPr lang="zh-TW" altLang="en-US" dirty="0"/>
              <a:t>中獲得</a:t>
            </a:r>
            <a:r>
              <a:rPr lang="en-US" altLang="zh-TW" dirty="0"/>
              <a:t>Rho</a:t>
            </a:r>
            <a:r>
              <a:rPr lang="zh-TW" altLang="en-US" dirty="0"/>
              <a:t>、</a:t>
            </a:r>
            <a:r>
              <a:rPr lang="en-US" altLang="zh-TW" dirty="0"/>
              <a:t>Kata</a:t>
            </a:r>
            <a:r>
              <a:rPr lang="zh-TW" altLang="en-US" dirty="0"/>
              <a:t>等資料，並且透過公鑰種子</a:t>
            </a:r>
            <a:r>
              <a:rPr lang="en-US" altLang="zh-TW" dirty="0"/>
              <a:t>Rho</a:t>
            </a:r>
            <a:r>
              <a:rPr lang="zh-TW" altLang="en-US" dirty="0"/>
              <a:t>產生矩陣</a:t>
            </a:r>
            <a:r>
              <a:rPr lang="en-US" altLang="zh-TW" dirty="0"/>
              <a:t>A</a:t>
            </a:r>
          </a:p>
          <a:p>
            <a:endParaRPr lang="en-US" altLang="zh-CN" dirty="0"/>
          </a:p>
          <a:p>
            <a:r>
              <a:rPr lang="zh-TW" altLang="en-US" dirty="0"/>
              <a:t>第二步是將公鑰摘要</a:t>
            </a:r>
            <a:r>
              <a:rPr lang="en-US" altLang="zh-TW" dirty="0"/>
              <a:t>tr</a:t>
            </a:r>
            <a:r>
              <a:rPr lang="zh-TW" altLang="en-US" dirty="0"/>
              <a:t>與訊息</a:t>
            </a:r>
            <a:r>
              <a:rPr lang="en-US" altLang="zh-TW" dirty="0"/>
              <a:t>M prime</a:t>
            </a:r>
            <a:r>
              <a:rPr lang="zh-TW" altLang="en-US" dirty="0"/>
              <a:t>串接後進行</a:t>
            </a:r>
            <a:r>
              <a:rPr lang="en-US" altLang="zh-TW" dirty="0"/>
              <a:t>hash</a:t>
            </a:r>
            <a:r>
              <a:rPr lang="zh-TW" altLang="en-US" dirty="0"/>
              <a:t>處理得到訊息摘要</a:t>
            </a:r>
            <a:r>
              <a:rPr lang="en-US" altLang="zh-TW" dirty="0"/>
              <a:t>mu</a:t>
            </a:r>
            <a:r>
              <a:rPr lang="zh-TW" altLang="en-US" dirty="0"/>
              <a:t>，接著用其去產生隨機種子</a:t>
            </a:r>
            <a:r>
              <a:rPr lang="en-US" altLang="zh-TW" dirty="0"/>
              <a:t>Rho prime </a:t>
            </a:r>
            <a:r>
              <a:rPr lang="en-US" altLang="zh-TW" dirty="0" err="1"/>
              <a:t>prime</a:t>
            </a:r>
            <a:endParaRPr lang="en-US" altLang="zh-TW" dirty="0"/>
          </a:p>
          <a:p>
            <a:endParaRPr lang="en-US" altLang="zh-CN" dirty="0"/>
          </a:p>
          <a:p>
            <a:r>
              <a:rPr lang="zh-TW" altLang="en-US" dirty="0"/>
              <a:t>第三步是透過</a:t>
            </a:r>
            <a:r>
              <a:rPr lang="en-US" altLang="zh-TW" dirty="0"/>
              <a:t>Rho prime </a:t>
            </a:r>
            <a:r>
              <a:rPr lang="en-US" altLang="zh-TW" dirty="0" err="1"/>
              <a:t>prime</a:t>
            </a:r>
            <a:r>
              <a:rPr lang="zh-TW" altLang="en-US" dirty="0"/>
              <a:t>產生隨機向量</a:t>
            </a:r>
            <a:r>
              <a:rPr lang="en-US" altLang="zh-TW" dirty="0"/>
              <a:t>y</a:t>
            </a:r>
            <a:r>
              <a:rPr lang="zh-TW" altLang="en-US" dirty="0"/>
              <a:t>，接著計算</a:t>
            </a:r>
            <a:r>
              <a:rPr lang="en-US" altLang="zh-TW" dirty="0"/>
              <a:t>A</a:t>
            </a:r>
            <a:r>
              <a:rPr lang="zh-TW" altLang="en-US" dirty="0"/>
              <a:t>乘</a:t>
            </a:r>
            <a:r>
              <a:rPr lang="en-US" altLang="zh-TW" dirty="0"/>
              <a:t>y</a:t>
            </a:r>
            <a:r>
              <a:rPr lang="zh-TW" altLang="en-US" dirty="0"/>
              <a:t>得到承諾值</a:t>
            </a:r>
            <a:r>
              <a:rPr lang="en-US" altLang="zh-TW" dirty="0"/>
              <a:t>w</a:t>
            </a:r>
            <a:r>
              <a:rPr lang="zh-TW" altLang="en-US" dirty="0"/>
              <a:t>並取出其高位元部分</a:t>
            </a:r>
            <a:r>
              <a:rPr lang="en-US" altLang="zh-TW" dirty="0"/>
              <a:t>w1</a:t>
            </a:r>
          </a:p>
          <a:p>
            <a:endParaRPr lang="en-US" altLang="zh-CN" dirty="0"/>
          </a:p>
          <a:p>
            <a:r>
              <a:rPr lang="zh-TW" altLang="en-US" dirty="0"/>
              <a:t>第四步將訊息摘要</a:t>
            </a:r>
            <a:r>
              <a:rPr lang="en-US" altLang="zh-TW" dirty="0"/>
              <a:t>mu</a:t>
            </a:r>
            <a:r>
              <a:rPr lang="zh-TW" altLang="en-US" dirty="0"/>
              <a:t>與</a:t>
            </a:r>
            <a:r>
              <a:rPr lang="en-US" altLang="zh-TW" dirty="0"/>
              <a:t>w1</a:t>
            </a:r>
            <a:r>
              <a:rPr lang="zh-TW" altLang="en-US" dirty="0"/>
              <a:t>串接後進行</a:t>
            </a:r>
            <a:r>
              <a:rPr lang="en-US" altLang="zh-TW" dirty="0"/>
              <a:t>hash</a:t>
            </a:r>
            <a:r>
              <a:rPr lang="zh-TW" altLang="en-US" dirty="0"/>
              <a:t>處離得到</a:t>
            </a:r>
            <a:r>
              <a:rPr lang="en-US" altLang="zh-TW" dirty="0"/>
              <a:t>c tilde</a:t>
            </a:r>
            <a:r>
              <a:rPr lang="zh-TW" altLang="en-US" dirty="0"/>
              <a:t>，再用其透過</a:t>
            </a:r>
            <a:r>
              <a:rPr lang="en-US" altLang="zh-TW" dirty="0" err="1"/>
              <a:t>SampleInBall</a:t>
            </a:r>
            <a:r>
              <a:rPr lang="zh-TW" altLang="en-US" dirty="0"/>
              <a:t>函數去採樣獲得挑戰值</a:t>
            </a:r>
            <a:r>
              <a:rPr lang="en-US" altLang="zh-TW" dirty="0"/>
              <a:t>c</a:t>
            </a:r>
          </a:p>
          <a:p>
            <a:endParaRPr lang="en-US" altLang="zh-CN" dirty="0"/>
          </a:p>
          <a:p>
            <a:r>
              <a:rPr lang="zh-TW" altLang="en-US" dirty="0"/>
              <a:t>第五步計算</a:t>
            </a:r>
            <a:r>
              <a:rPr lang="en-US" altLang="zh-TW" dirty="0"/>
              <a:t>y + c</a:t>
            </a:r>
            <a:r>
              <a:rPr lang="zh-TW" altLang="en-US" dirty="0"/>
              <a:t>乘</a:t>
            </a:r>
            <a:r>
              <a:rPr lang="en-US" altLang="zh-TW" dirty="0"/>
              <a:t>s1</a:t>
            </a:r>
            <a:r>
              <a:rPr lang="zh-TW" altLang="en-US" dirty="0"/>
              <a:t>得到回應值</a:t>
            </a:r>
            <a:r>
              <a:rPr lang="en-US" altLang="zh-TW" dirty="0"/>
              <a:t>z</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w-c</a:t>
            </a:r>
            <a:r>
              <a:rPr lang="zh-TW" altLang="en-US" dirty="0"/>
              <a:t>乘</a:t>
            </a:r>
            <a:r>
              <a:rPr lang="en-US" altLang="zh-TW" dirty="0"/>
              <a:t>s2</a:t>
            </a:r>
            <a:r>
              <a:rPr lang="zh-TW" altLang="en-US" dirty="0"/>
              <a:t>並取其低位元部分作為</a:t>
            </a:r>
            <a:r>
              <a:rPr lang="en-US" altLang="zh-TW" dirty="0"/>
              <a:t>r0</a:t>
            </a:r>
            <a:r>
              <a:rPr lang="zh-TW" altLang="en-US" dirty="0"/>
              <a:t>，如果</a:t>
            </a:r>
            <a:r>
              <a:rPr lang="en-US" altLang="zh-TW" dirty="0"/>
              <a:t>z</a:t>
            </a:r>
            <a:r>
              <a:rPr lang="zh-TW" altLang="en-US" dirty="0"/>
              <a:t>或者</a:t>
            </a:r>
            <a:r>
              <a:rPr lang="en-US" altLang="zh-TW" dirty="0"/>
              <a:t>r0</a:t>
            </a:r>
            <a:r>
              <a:rPr lang="zh-TW" altLang="en-US" dirty="0"/>
              <a:t>不合法則回到第三步，反之則進入第七步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第七步產生提示值，幫助驗證者可以復原</a:t>
            </a:r>
            <a:r>
              <a:rPr lang="en-US" altLang="zh-TW" dirty="0"/>
              <a:t>w1</a:t>
            </a:r>
            <a:r>
              <a:rPr lang="zh-TW" altLang="en-US" dirty="0"/>
              <a:t>，如果不合法則回到第三步，反之則進入第八步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最後將</a:t>
            </a:r>
            <a:r>
              <a:rPr lang="en-US" altLang="zh-TW" dirty="0"/>
              <a:t>c tilde</a:t>
            </a:r>
            <a:r>
              <a:rPr lang="zh-TW" altLang="en-US" dirty="0"/>
              <a:t>、回應值</a:t>
            </a:r>
            <a:r>
              <a:rPr lang="en-US" altLang="zh-TW" dirty="0"/>
              <a:t>z</a:t>
            </a:r>
            <a:r>
              <a:rPr lang="zh-TW" altLang="en-US" dirty="0"/>
              <a:t>與提示值</a:t>
            </a:r>
            <a:r>
              <a:rPr lang="en-US" altLang="zh-TW" dirty="0"/>
              <a:t>h</a:t>
            </a:r>
            <a:r>
              <a:rPr lang="zh-TW" altLang="en-US" dirty="0"/>
              <a:t>串接為簽章</a:t>
            </a:r>
            <a:r>
              <a:rPr lang="en-US" altLang="zh-TW" dirty="0"/>
              <a:t>sigma</a:t>
            </a:r>
            <a:r>
              <a:rPr lang="zh-TW" altLang="en-US" dirty="0"/>
              <a:t>輸出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當中簽章驗證的演算法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首先從公鑰</a:t>
            </a:r>
            <a:r>
              <a:rPr lang="en-US" altLang="zh-TW" dirty="0"/>
              <a:t>pk</a:t>
            </a:r>
            <a:r>
              <a:rPr lang="zh-TW" altLang="en-US" dirty="0"/>
              <a:t>以及簽章</a:t>
            </a:r>
            <a:r>
              <a:rPr lang="en-US" altLang="zh-TW" dirty="0"/>
              <a:t>sigma</a:t>
            </a:r>
            <a:r>
              <a:rPr lang="zh-TW" altLang="en-US" dirty="0"/>
              <a:t>中獲得</a:t>
            </a:r>
            <a:r>
              <a:rPr lang="en-US" altLang="zh-TW" dirty="0"/>
              <a:t>Rho</a:t>
            </a:r>
            <a:r>
              <a:rPr lang="zh-TW" altLang="en-US" dirty="0"/>
              <a:t>、</a:t>
            </a:r>
            <a:r>
              <a:rPr lang="en-US" altLang="zh-TW" dirty="0"/>
              <a:t>t1</a:t>
            </a:r>
            <a:r>
              <a:rPr lang="zh-TW" altLang="en-US" dirty="0"/>
              <a:t>和</a:t>
            </a:r>
            <a:r>
              <a:rPr lang="en-US" altLang="zh-TW" dirty="0"/>
              <a:t>c tilde</a:t>
            </a:r>
            <a:r>
              <a:rPr lang="zh-TW" altLang="en-US" dirty="0"/>
              <a:t>等資料</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第二步透過公鑰種子</a:t>
            </a:r>
            <a:r>
              <a:rPr lang="en-US" altLang="zh-TW" dirty="0"/>
              <a:t>Rho</a:t>
            </a:r>
            <a:r>
              <a:rPr lang="zh-TW" altLang="en-US" dirty="0"/>
              <a:t>產生矩陣</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第三步將公鑰</a:t>
            </a:r>
            <a:r>
              <a:rPr lang="en-US" altLang="zh-TW" dirty="0"/>
              <a:t>pk</a:t>
            </a:r>
            <a:r>
              <a:rPr lang="zh-TW" altLang="en-US" dirty="0"/>
              <a:t>產生公鑰摘要</a:t>
            </a:r>
            <a:r>
              <a:rPr lang="en-US" altLang="zh-TW" dirty="0"/>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第四步將公鑰摘要與訊息串接得到訊息摘要</a:t>
            </a:r>
            <a:r>
              <a:rPr lang="en-US" altLang="zh-TW" dirty="0"/>
              <a:t>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第五步透過</a:t>
            </a:r>
            <a:r>
              <a:rPr lang="en-US" altLang="zh-TW" dirty="0" err="1"/>
              <a:t>SampleInBall</a:t>
            </a:r>
            <a:r>
              <a:rPr lang="zh-TW" altLang="en-US" dirty="0"/>
              <a:t>將</a:t>
            </a:r>
            <a:r>
              <a:rPr lang="en-US" altLang="zh-TW" dirty="0"/>
              <a:t>c</a:t>
            </a:r>
            <a:r>
              <a:rPr lang="zh-TW" altLang="en-US" dirty="0"/>
              <a:t> </a:t>
            </a:r>
            <a:r>
              <a:rPr lang="en-US" altLang="zh-TW" dirty="0"/>
              <a:t>tilde</a:t>
            </a:r>
            <a:r>
              <a:rPr lang="zh-TW" altLang="en-US" dirty="0"/>
              <a:t>進行採樣獲得挑戰值</a:t>
            </a:r>
            <a:r>
              <a:rPr lang="en-US" altLang="zh-TW"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A</a:t>
            </a:r>
            <a:r>
              <a:rPr lang="zh-TW" altLang="en-US" dirty="0"/>
              <a:t>乘</a:t>
            </a:r>
            <a:r>
              <a:rPr lang="en-US" altLang="zh-TW" dirty="0"/>
              <a:t>z</a:t>
            </a:r>
            <a:r>
              <a:rPr lang="zh-TW" altLang="en-US" dirty="0"/>
              <a:t>減掉</a:t>
            </a:r>
            <a:r>
              <a:rPr lang="en-US" altLang="zh-TW" dirty="0"/>
              <a:t>c</a:t>
            </a:r>
            <a:r>
              <a:rPr lang="zh-TW" altLang="en-US" dirty="0"/>
              <a:t>乘上</a:t>
            </a:r>
            <a:r>
              <a:rPr lang="en-US" altLang="zh-TW" dirty="0"/>
              <a:t>t1</a:t>
            </a:r>
            <a:r>
              <a:rPr lang="zh-TW" altLang="en-US" dirty="0"/>
              <a:t>再乘上</a:t>
            </a:r>
            <a:r>
              <a:rPr lang="en-US" altLang="zh-TW" dirty="0"/>
              <a:t>2</a:t>
            </a:r>
            <a:r>
              <a:rPr lang="zh-TW" altLang="en-US" dirty="0"/>
              <a:t>的</a:t>
            </a:r>
            <a:r>
              <a:rPr lang="en-US" altLang="zh-TW" dirty="0"/>
              <a:t>d</a:t>
            </a:r>
            <a:r>
              <a:rPr lang="zh-TW" altLang="en-US" dirty="0"/>
              <a:t>次方進而得到</a:t>
            </a:r>
            <a:r>
              <a:rPr lang="en-US" altLang="zh-TW" dirty="0"/>
              <a:t>w prime</a:t>
            </a:r>
            <a:r>
              <a:rPr lang="zh-TW" altLang="en-US" dirty="0"/>
              <a:t>近似值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第七步透過提示值</a:t>
            </a:r>
            <a:r>
              <a:rPr lang="en-US" altLang="zh-TW" dirty="0"/>
              <a:t>h</a:t>
            </a:r>
            <a:r>
              <a:rPr lang="zh-TW" altLang="en-US" dirty="0"/>
              <a:t>重建</a:t>
            </a:r>
            <a:r>
              <a:rPr lang="en-US" altLang="zh-TW" dirty="0"/>
              <a:t>w prime</a:t>
            </a:r>
            <a:r>
              <a:rPr lang="zh-TW" altLang="en-US" dirty="0"/>
              <a:t>近似值得到</a:t>
            </a:r>
            <a:r>
              <a:rPr lang="en-US" altLang="zh-TW" dirty="0"/>
              <a:t>w 1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第八步將訊息摘要</a:t>
            </a:r>
            <a:r>
              <a:rPr lang="en-US" altLang="zh-TW" dirty="0"/>
              <a:t>mu</a:t>
            </a:r>
            <a:r>
              <a:rPr lang="zh-TW" altLang="en-US" dirty="0"/>
              <a:t>與</a:t>
            </a:r>
            <a:r>
              <a:rPr lang="en-US" altLang="zh-TW" dirty="0"/>
              <a:t>w1prime</a:t>
            </a:r>
            <a:r>
              <a:rPr lang="zh-TW" altLang="en-US" dirty="0"/>
              <a:t>串接後進行</a:t>
            </a:r>
            <a:r>
              <a:rPr lang="en-US" altLang="zh-TW" dirty="0"/>
              <a:t>hash</a:t>
            </a:r>
            <a:r>
              <a:rPr lang="zh-TW" altLang="en-US" dirty="0"/>
              <a:t>得到</a:t>
            </a:r>
            <a:r>
              <a:rPr lang="en-US" altLang="zh-TW" dirty="0"/>
              <a:t>c</a:t>
            </a:r>
            <a:r>
              <a:rPr lang="zh-TW" altLang="en-US" dirty="0"/>
              <a:t> </a:t>
            </a:r>
            <a:r>
              <a:rPr lang="en-US" altLang="zh-TW" dirty="0"/>
              <a:t>tile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第九步比較</a:t>
            </a:r>
            <a:r>
              <a:rPr lang="en-US" altLang="zh-TW" dirty="0"/>
              <a:t>c tilde prime</a:t>
            </a:r>
            <a:r>
              <a:rPr lang="zh-TW" altLang="en-US" dirty="0"/>
              <a:t>與原本的</a:t>
            </a:r>
            <a:r>
              <a:rPr lang="en-US" altLang="zh-TW" dirty="0"/>
              <a:t>c tilde</a:t>
            </a:r>
            <a:r>
              <a:rPr lang="zh-TW" altLang="en-US" dirty="0"/>
              <a:t>兩者的值，若相同則代表簽章驗證成功，反之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15</a:t>
            </a:fld>
            <a:endParaRPr lang="zh-CN" altLang="en-US"/>
          </a:p>
        </p:txBody>
      </p:sp>
    </p:spTree>
    <p:extLst>
      <p:ext uri="{BB962C8B-B14F-4D97-AF65-F5344CB8AC3E}">
        <p14:creationId xmlns:p14="http://schemas.microsoft.com/office/powerpoint/2010/main" val="323698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等指令設定，透過標準的寫入與讀取通道與外部溝通。</a:t>
            </a:r>
          </a:p>
          <a:p>
            <a:r>
              <a:rPr lang="zh-TW" altLang="en-US" dirty="0"/>
              <a:t>再來，我們的 </a:t>
            </a:r>
            <a:r>
              <a:rPr lang="en-US" altLang="zh-TW" b="1" dirty="0"/>
              <a:t>AXI4-Stream </a:t>
            </a:r>
            <a:r>
              <a:rPr lang="zh-TW" altLang="en-US" b="1" dirty="0"/>
              <a:t>輸入</a:t>
            </a:r>
            <a:r>
              <a:rPr lang="zh-TW" altLang="en-US" dirty="0"/>
              <a:t>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endParaRPr lang="en-US" altLang="zh-TW"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17</a:t>
            </a:fld>
            <a:endParaRPr lang="zh-CN" altLang="en-US"/>
          </a:p>
        </p:txBody>
      </p:sp>
    </p:spTree>
    <p:extLst>
      <p:ext uri="{BB962C8B-B14F-4D97-AF65-F5344CB8AC3E}">
        <p14:creationId xmlns:p14="http://schemas.microsoft.com/office/powerpoint/2010/main" val="37463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這邊先介紹</a:t>
            </a:r>
            <a:r>
              <a:rPr lang="en-US" altLang="zh-TW" dirty="0"/>
              <a:t>SHA3</a:t>
            </a:r>
            <a:r>
              <a:rPr lang="zh-TW" altLang="en-US" dirty="0"/>
              <a:t>的五個特性，有</a:t>
            </a:r>
            <a:r>
              <a:rPr lang="zh-TW" altLang="en-US" b="1" dirty="0"/>
              <a:t>可變長度輸入與輸出、強碰撞防禦、原像防禦、第二原像防禦、假亂數性</a:t>
            </a:r>
            <a:endParaRPr lang="en-US" altLang="zh-TW" b="1" dirty="0"/>
          </a:p>
          <a:p>
            <a:endParaRPr lang="en-US" altLang="zh-TW" b="1" dirty="0"/>
          </a:p>
          <a:p>
            <a:r>
              <a:rPr lang="zh-TW" altLang="en-US" b="0" dirty="0"/>
              <a:t>再</a:t>
            </a:r>
            <a:r>
              <a:rPr lang="en-US" altLang="zh-TW" b="0" dirty="0"/>
              <a:t>SHA3</a:t>
            </a:r>
            <a:r>
              <a:rPr lang="zh-TW" altLang="en-US" b="0" dirty="0"/>
              <a:t>當中有分為兩大類型函數，一種是加密雜湊函數，而另外一種是可擴展輸出函數，兩者最大的區別就是加密雜湊函數的輸出是固定的，而可擴展輸出函數輸出長度是可以自訂的，那在</a:t>
            </a:r>
            <a:r>
              <a:rPr lang="en-US" altLang="zh-TW" b="0" dirty="0"/>
              <a:t>MLDSA</a:t>
            </a:r>
            <a:r>
              <a:rPr lang="zh-TW" altLang="en-US" b="0" dirty="0"/>
              <a:t>當中主要是使用可擴展輸出函數的</a:t>
            </a:r>
            <a:r>
              <a:rPr lang="en-US" altLang="zh-TW" b="0" dirty="0"/>
              <a:t>shake128</a:t>
            </a:r>
            <a:r>
              <a:rPr lang="zh-TW" altLang="en-US" b="0" dirty="0"/>
              <a:t>與</a:t>
            </a:r>
            <a:r>
              <a:rPr lang="en-US" altLang="zh-TW" b="0" dirty="0"/>
              <a:t>shake256</a:t>
            </a:r>
            <a:r>
              <a:rPr lang="zh-TW" altLang="en-US" b="0" dirty="0"/>
              <a:t>，在硬體架構上也是針對這兩個函數去特別設計。</a:t>
            </a:r>
            <a:endParaRPr lang="en-US" altLang="zh-TW" b="0" dirty="0"/>
          </a:p>
          <a:p>
            <a:r>
              <a:rPr lang="en-US" altLang="zh-TW" b="0" dirty="0"/>
              <a:t>---------------------------------------------------------------------------------------------------------------</a:t>
            </a:r>
          </a:p>
          <a:p>
            <a:endParaRPr lang="en-US" altLang="zh-TW" dirty="0"/>
          </a:p>
          <a:p>
            <a:endParaRPr lang="en-US" altLang="zh-TW" dirty="0"/>
          </a:p>
          <a:p>
            <a:endParaRPr lang="en-US" altLang="zh-TW" dirty="0"/>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a:t>
            </a:r>
            <a:r>
              <a:rPr lang="zh-TW" altLang="en-US" dirty="0"/>
              <a:t>的核心雜湊結構，也就是 </a:t>
            </a:r>
            <a:r>
              <a:rPr lang="en-US" altLang="zh-TW" dirty="0"/>
              <a:t>KECCAK</a:t>
            </a:r>
            <a:r>
              <a:rPr lang="zh-TW" altLang="en-US" dirty="0"/>
              <a:t>函數，上面這條公式說明 </a:t>
            </a:r>
            <a:r>
              <a:rPr lang="en-US" altLang="zh-TW" dirty="0"/>
              <a:t>KECCAK</a:t>
            </a:r>
            <a:r>
              <a:rPr lang="zh-TW" altLang="en-US" dirty="0"/>
              <a:t>函數是怎麼組成的，它就是一個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，當中</a:t>
            </a:r>
            <a:r>
              <a:rPr lang="en-US" altLang="zh-TW" dirty="0"/>
              <a:t>M</a:t>
            </a:r>
            <a:r>
              <a:rPr lang="zh-TW" altLang="en-US" dirty="0"/>
              <a:t>代表輸入訊息，</a:t>
            </a:r>
            <a:r>
              <a:rPr lang="en-US" altLang="zh-TW" dirty="0"/>
              <a:t>d</a:t>
            </a:r>
            <a:r>
              <a:rPr lang="zh-TW" altLang="en-US" dirty="0"/>
              <a:t>代表輸出長度，</a:t>
            </a:r>
            <a:r>
              <a:rPr lang="en-US" altLang="zh-TW" dirty="0"/>
              <a:t>c</a:t>
            </a:r>
            <a:r>
              <a:rPr lang="zh-TW" altLang="en-US" dirty="0"/>
              <a:t>為輸出長度</a:t>
            </a:r>
            <a:r>
              <a:rPr lang="en-US" altLang="zh-TW" dirty="0"/>
              <a:t>d</a:t>
            </a:r>
            <a:r>
              <a:rPr lang="zh-TW" altLang="en-US" dirty="0"/>
              <a:t>的兩倍，搭配 </a:t>
            </a:r>
            <a:r>
              <a:rPr lang="en-US" altLang="zh-TW" dirty="0"/>
              <a:t>pad10*1 </a:t>
            </a:r>
            <a:r>
              <a:rPr lang="zh-TW" altLang="en-US" dirty="0"/>
              <a:t>做 </a:t>
            </a:r>
            <a:r>
              <a:rPr lang="en-US" altLang="zh-TW" dirty="0"/>
              <a:t>padding</a:t>
            </a:r>
            <a:r>
              <a:rPr lang="zh-TW" altLang="en-US" dirty="0"/>
              <a:t>，透過吸收與擠壓兩階段處理資料。左下角列出各種 </a:t>
            </a:r>
            <a:r>
              <a:rPr lang="en-US" altLang="zh-TW" dirty="0"/>
              <a:t>SHA-3 </a:t>
            </a:r>
            <a:r>
              <a:rPr lang="zh-TW" altLang="en-US" dirty="0"/>
              <a:t>函數對應的參數範例，</a:t>
            </a:r>
            <a:r>
              <a:rPr lang="zh-TW" altLang="en-US" b="1" dirty="0"/>
              <a:t>加密雜湊函數會的</a:t>
            </a:r>
            <a:r>
              <a:rPr lang="zh-TW" altLang="en-US" dirty="0"/>
              <a:t>後綴位元是</a:t>
            </a:r>
            <a:r>
              <a:rPr lang="en-US" altLang="zh-TW" dirty="0"/>
              <a:t>01</a:t>
            </a:r>
            <a:r>
              <a:rPr lang="zh-TW" altLang="en-US" dirty="0"/>
              <a:t>；</a:t>
            </a:r>
            <a:r>
              <a:rPr lang="zh-TW" altLang="en-US" b="1" dirty="0"/>
              <a:t>可擴展輸出函數</a:t>
            </a:r>
            <a:r>
              <a:rPr lang="zh-TW" altLang="en-US" dirty="0"/>
              <a:t>則是加上</a:t>
            </a:r>
            <a:r>
              <a:rPr lang="en-US" altLang="zh-TW" dirty="0"/>
              <a:t>1111</a:t>
            </a:r>
            <a:r>
              <a:rPr lang="zh-TW" altLang="en-US" dirty="0"/>
              <a:t>。後綴是為了 </a:t>
            </a:r>
            <a:r>
              <a:rPr lang="en-US" altLang="zh-TW" dirty="0"/>
              <a:t>domain separation</a:t>
            </a:r>
            <a:r>
              <a:rPr lang="zh-TW" altLang="en-US" dirty="0"/>
              <a:t>，避免不同應用產生相同雜湊值。</a:t>
            </a:r>
          </a:p>
          <a:p>
            <a:endParaRPr lang="en-US" altLang="zh-TW" dirty="0"/>
          </a:p>
          <a:p>
            <a:r>
              <a:rPr lang="zh-TW" altLang="en-US" dirty="0"/>
              <a:t>前面提到</a:t>
            </a:r>
            <a:r>
              <a:rPr lang="en-US" altLang="zh-TW" dirty="0"/>
              <a:t>KECCAK-p[1600, 24] </a:t>
            </a:r>
            <a:r>
              <a:rPr lang="zh-TW" altLang="en-US" dirty="0"/>
              <a:t>，當中的基礎是三個參數：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。接著是 </a:t>
            </a:r>
            <a:r>
              <a:rPr lang="en-US" altLang="zh-TW" dirty="0"/>
              <a:t>w</a:t>
            </a:r>
            <a:r>
              <a:rPr lang="zh-TW" altLang="en-US" dirty="0"/>
              <a:t>，它代表的是每個 </a:t>
            </a:r>
            <a:r>
              <a:rPr lang="en-US" altLang="zh-TW" dirty="0"/>
              <a:t>lane </a:t>
            </a:r>
            <a:r>
              <a:rPr lang="zh-TW" altLang="en-US" dirty="0"/>
              <a:t>的寬度，由 </a:t>
            </a:r>
            <a:r>
              <a:rPr lang="en-US" altLang="zh-TW" dirty="0"/>
              <a:t>b </a:t>
            </a:r>
            <a:r>
              <a:rPr lang="zh-TW" altLang="en-US" dirty="0"/>
              <a:t>除以 </a:t>
            </a:r>
            <a:r>
              <a:rPr lang="en-US" altLang="zh-TW" dirty="0"/>
              <a:t>25 </a:t>
            </a:r>
            <a:r>
              <a:rPr lang="zh-TW" altLang="en-US" dirty="0"/>
              <a:t>得到的，所以 </a:t>
            </a:r>
            <a:r>
              <a:rPr lang="en-US" altLang="zh-TW" dirty="0"/>
              <a:t>w = b / 25 = 64</a:t>
            </a:r>
            <a:r>
              <a:rPr lang="zh-TW" altLang="en-US" dirty="0"/>
              <a:t>。再來是 </a:t>
            </a:r>
            <a:r>
              <a:rPr lang="en-US" altLang="zh-TW" dirty="0"/>
              <a:t>l</a:t>
            </a:r>
            <a:r>
              <a:rPr lang="zh-TW" altLang="en-US" dirty="0"/>
              <a:t>，它是 </a:t>
            </a:r>
            <a:r>
              <a:rPr lang="en-US" altLang="zh-TW" dirty="0"/>
              <a:t>w </a:t>
            </a:r>
            <a:r>
              <a:rPr lang="zh-TW" altLang="en-US" dirty="0"/>
              <a:t>以二為底的對數，</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t>---------------------------------------------------------------------------------------------------------------</a:t>
            </a:r>
          </a:p>
          <a:p>
            <a:endParaRPr lang="en-US" altLang="zh-TW" dirty="0"/>
          </a:p>
          <a:p>
            <a:endParaRPr lang="zh-TW" altLang="en-US" dirty="0"/>
          </a:p>
          <a:p>
            <a:r>
              <a:rPr lang="zh-TW" altLang="en-US" dirty="0"/>
              <a:t>最後右下角列出各種 </a:t>
            </a:r>
            <a:r>
              <a:rPr lang="en-US" altLang="zh-TW" dirty="0"/>
              <a:t>SHA-3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en-US" altLang="zh-CN" dirty="0"/>
          </a:p>
          <a:p>
            <a:endParaRPr lang="en-US" altLang="zh-CN" dirty="0"/>
          </a:p>
          <a:p>
            <a:endParaRPr lang="en-US" altLang="zh-CN" dirty="0"/>
          </a:p>
          <a:p>
            <a:r>
              <a:rPr lang="zh-TW" altLang="en-US" dirty="0"/>
              <a:t>這頁簡報介紹的是 </a:t>
            </a:r>
            <a:r>
              <a:rPr lang="en-US" altLang="zh-TW" dirty="0"/>
              <a:t>SHA-3 </a:t>
            </a:r>
            <a:r>
              <a:rPr lang="zh-TW" altLang="en-US" dirty="0"/>
              <a:t>的核心雜湊結構，也就是 </a:t>
            </a:r>
            <a:r>
              <a:rPr lang="en-US" altLang="zh-TW" dirty="0"/>
              <a:t>KECCAK</a:t>
            </a:r>
            <a:r>
              <a:rPr lang="zh-TW" altLang="en-US" dirty="0"/>
              <a:t>函數，而這整個架構的基礎是三個參數：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我今天會分成這</a:t>
            </a:r>
            <a:r>
              <a:rPr lang="en-US" altLang="zh-TW" dirty="0"/>
              <a:t>7</a:t>
            </a:r>
            <a:r>
              <a:rPr lang="zh-TW" altLang="en-US" dirty="0"/>
              <a:t>個小節來介紹我的論文，當中會介紹我論文的背景、演算法、相關工作，以及實現的方法與結果</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是容量（</a:t>
            </a:r>
            <a:r>
              <a:rPr lang="en-US" altLang="zh-TW" dirty="0"/>
              <a:t>Capacity</a:t>
            </a:r>
            <a:r>
              <a:rPr lang="zh-TW" altLang="en-US" dirty="0"/>
              <a:t>），代表安全性參數，是輸出長度</a:t>
            </a:r>
            <a:r>
              <a:rPr lang="en-US" altLang="zh-TW" dirty="0"/>
              <a:t>d</a:t>
            </a:r>
            <a:r>
              <a:rPr lang="zh-TW" altLang="en-US" dirty="0"/>
              <a:t>的兩倍。</a:t>
            </a:r>
            <a:endParaRPr lang="en-US" altLang="zh-TW" dirty="0"/>
          </a:p>
          <a:p>
            <a:r>
              <a:rPr lang="en-US" altLang="zh-TW" dirty="0"/>
              <a:t>r</a:t>
            </a:r>
            <a:r>
              <a:rPr lang="zh-TW" altLang="en-US" dirty="0"/>
              <a:t>是輸入資料與輸出資料的比特率（</a:t>
            </a:r>
            <a:r>
              <a:rPr lang="en-US" altLang="zh-TW" dirty="0"/>
              <a:t>Rate</a:t>
            </a:r>
            <a:r>
              <a:rPr lang="zh-TW" altLang="en-US" dirty="0"/>
              <a:t>），為內部狀態</a:t>
            </a:r>
            <a:r>
              <a:rPr lang="en-US" altLang="zh-TW" dirty="0"/>
              <a:t>b</a:t>
            </a:r>
            <a:r>
              <a:rPr lang="zh-TW" altLang="en-US" dirty="0"/>
              <a:t>的長度減掉容量</a:t>
            </a:r>
            <a:r>
              <a:rPr lang="en-US" altLang="zh-TW" dirty="0"/>
              <a:t>c</a:t>
            </a:r>
            <a:r>
              <a:rPr lang="zh-TW" altLang="en-US" dirty="0"/>
              <a:t>的長度，</a:t>
            </a:r>
          </a:p>
          <a:p>
            <a:endParaRPr lang="en-US" altLang="zh-TW" dirty="0"/>
          </a:p>
          <a:p>
            <a:r>
              <a:rPr lang="zh-TW" altLang="en-US" dirty="0"/>
              <a:t>實際上在做填充是將輸入的資料根據彼特率</a:t>
            </a:r>
            <a:r>
              <a:rPr lang="en-US" altLang="zh-TW" dirty="0"/>
              <a:t>r</a:t>
            </a:r>
            <a:r>
              <a:rPr lang="zh-TW" altLang="en-US" dirty="0"/>
              <a:t>做分割，分成每段長度都是 </a:t>
            </a:r>
            <a:r>
              <a:rPr lang="en-US" altLang="zh-TW" dirty="0"/>
              <a:t>r</a:t>
            </a:r>
            <a:r>
              <a:rPr lang="zh-TW" altLang="en-US" dirty="0"/>
              <a:t>，最後一段若不足 </a:t>
            </a:r>
            <a:r>
              <a:rPr lang="en-US" altLang="zh-TW" dirty="0"/>
              <a:t>r </a:t>
            </a:r>
            <a:r>
              <a:rPr lang="zh-TW" altLang="en-US" dirty="0"/>
              <a:t>就要進行</a:t>
            </a:r>
            <a:r>
              <a:rPr lang="en-US" altLang="zh-TW" dirty="0"/>
              <a:t>multi-rate 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en-US" altLang="zh-TW" dirty="0"/>
          </a:p>
          <a:p>
            <a:r>
              <a:rPr lang="zh-TW" altLang="en-US" dirty="0"/>
              <a:t>以 </a:t>
            </a:r>
            <a:r>
              <a:rPr lang="en-US" altLang="zh-TW" b="1" dirty="0"/>
              <a:t>SHAKE-256</a:t>
            </a:r>
            <a:r>
              <a:rPr lang="zh-TW" altLang="en-US" dirty="0"/>
              <a:t> 為例：</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r>
              <a:rPr lang="en-US" altLang="zh-TW" dirty="0"/>
              <a:t>c = 512</a:t>
            </a:r>
            <a:r>
              <a:rPr lang="zh-TW" altLang="en-US" dirty="0"/>
              <a:t>（</a:t>
            </a:r>
            <a:r>
              <a:rPr lang="en-US" altLang="zh-TW" dirty="0"/>
              <a:t>capacity</a:t>
            </a:r>
            <a:r>
              <a:rPr lang="zh-TW" altLang="en-US" dirty="0"/>
              <a:t>）</a:t>
            </a:r>
            <a:r>
              <a:rPr lang="en-US" altLang="zh-TW" dirty="0"/>
              <a:t>,r = 1088</a:t>
            </a:r>
            <a:r>
              <a:rPr lang="zh-TW" altLang="en-US" dirty="0"/>
              <a:t>（</a:t>
            </a:r>
            <a:r>
              <a:rPr lang="en-US" altLang="zh-TW" dirty="0"/>
              <a:t>rate</a:t>
            </a:r>
            <a:r>
              <a:rPr lang="zh-TW" altLang="en-US" dirty="0"/>
              <a:t>），假設輸入訊息長度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r>
              <a:rPr lang="en-US" altLang="zh-TW" dirty="0"/>
              <a:t>10 </a:t>
            </a:r>
            <a:r>
              <a:rPr lang="zh-TW" altLang="en-US" dirty="0"/>
              <a:t>段 ，最後第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接著要來介紹</a:t>
            </a:r>
            <a:r>
              <a:rPr lang="en-US" altLang="zh-TW" b="0" i="0" dirty="0">
                <a:solidFill>
                  <a:srgbClr val="262626"/>
                </a:solidFill>
                <a:effectLst/>
                <a:latin typeface="-apple-system"/>
              </a:rPr>
              <a:t>KECCAK</a:t>
            </a:r>
            <a:r>
              <a:rPr lang="zh-TW" altLang="en-US" b="0" i="0" dirty="0">
                <a:solidFill>
                  <a:srgbClr val="262626"/>
                </a:solidFill>
                <a:effectLst/>
                <a:latin typeface="-apple-system"/>
              </a:rPr>
              <a:t>中的</a:t>
            </a:r>
            <a:r>
              <a:rPr lang="en-US" altLang="zh-TW" dirty="0"/>
              <a:t>Round function</a:t>
            </a:r>
            <a:r>
              <a:rPr lang="zh-TW" altLang="en-US" b="0" i="0" dirty="0">
                <a:solidFill>
                  <a:srgbClr val="262626"/>
                </a:solidFill>
                <a:effectLst/>
                <a:latin typeface="-apple-system"/>
              </a:rPr>
              <a:t>，其一輪由五個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a:t>
            </a:r>
            <a:endParaRPr lang="en-US" altLang="zh-TW" dirty="0"/>
          </a:p>
          <a:p>
            <a:endParaRPr lang="en-US" altLang="zh-CN" dirty="0"/>
          </a:p>
          <a:p>
            <a:r>
              <a:rPr lang="zh-TW" altLang="en-US" b="1" dirty="0"/>
              <a:t>第一步</a:t>
            </a:r>
            <a:r>
              <a:rPr lang="zh-TW" altLang="en-US" dirty="0"/>
              <a:t>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是指</a:t>
            </a:r>
            <a:r>
              <a:rPr lang="en-US" altLang="zh-TW" dirty="0"/>
              <a:t>z</a:t>
            </a:r>
            <a:r>
              <a:rPr lang="zh-TW" altLang="en-US" dirty="0"/>
              <a:t>軸循環移位</a:t>
            </a:r>
            <a:r>
              <a:rPr lang="en-US" altLang="zh-TW" dirty="0"/>
              <a:t>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zh-TW" altLang="en-US" dirty="0"/>
              <a:t>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a:t>
            </a: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a:t>
            </a:r>
            <a:r>
              <a:rPr lang="en-US" altLang="zh-TW" dirty="0"/>
              <a:t>permutation</a:t>
            </a:r>
            <a:r>
              <a:rPr lang="zh-TW" altLang="en-US" dirty="0"/>
              <a:t> </a:t>
            </a:r>
            <a:r>
              <a:rPr lang="en-US" altLang="zh-TW" dirty="0"/>
              <a:t>function</a:t>
            </a:r>
            <a:r>
              <a:rPr lang="zh-TW" altLang="en-US" dirty="0"/>
              <a:t>處理。每處理一次，就更新一次內部狀態。</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r>
              <a:rPr lang="zh-TW" altLang="en-US" dirty="0"/>
              <a:t>本設計將 </a:t>
            </a:r>
            <a:r>
              <a:rPr lang="en-US" altLang="zh-TW" dirty="0"/>
              <a:t>Keccak </a:t>
            </a:r>
            <a:r>
              <a:rPr lang="zh-TW" altLang="en-US" dirty="0"/>
              <a:t>結構分為兩大模組，其中 </a:t>
            </a:r>
            <a:r>
              <a:rPr lang="en-US" altLang="zh-TW" b="1" dirty="0" err="1"/>
              <a:t>Padder</a:t>
            </a:r>
            <a:r>
              <a:rPr lang="zh-TW" altLang="en-US" dirty="0"/>
              <a:t> 模組專門負責處理資料輸入與 </a:t>
            </a:r>
            <a:r>
              <a:rPr lang="en-US" altLang="zh-TW" b="1" dirty="0"/>
              <a:t>multi-rate padding</a:t>
            </a:r>
            <a:r>
              <a:rPr lang="zh-TW" altLang="en-US" b="1" dirty="0"/>
              <a:t>（</a:t>
            </a:r>
            <a:r>
              <a:rPr lang="en-US" altLang="zh-TW" b="1" dirty="0"/>
              <a:t>10*1</a:t>
            </a:r>
            <a:r>
              <a:rPr lang="zh-TW" altLang="en-US" b="1" dirty="0"/>
              <a:t>）</a:t>
            </a:r>
            <a:r>
              <a:rPr lang="zh-TW" altLang="en-US" dirty="0"/>
              <a:t> 的應用。</a:t>
            </a:r>
          </a:p>
          <a:p>
            <a:r>
              <a:rPr lang="zh-TW" altLang="en-US" dirty="0"/>
              <a:t>每次輸入 </a:t>
            </a:r>
            <a:r>
              <a:rPr lang="en-US" altLang="zh-TW" dirty="0"/>
              <a:t>64 </a:t>
            </a:r>
            <a:r>
              <a:rPr lang="zh-TW" altLang="en-US" dirty="0"/>
              <a:t>位元資料（</a:t>
            </a:r>
            <a:r>
              <a:rPr lang="en-US" altLang="zh-TW" dirty="0"/>
              <a:t>in[63:0]</a:t>
            </a:r>
            <a:r>
              <a:rPr lang="zh-TW" altLang="en-US" dirty="0"/>
              <a:t>），透過 </a:t>
            </a:r>
            <a:r>
              <a:rPr lang="en-US" altLang="zh-TW" dirty="0"/>
              <a:t>multiplexer </a:t>
            </a:r>
            <a:r>
              <a:rPr lang="zh-TW" altLang="en-US" dirty="0"/>
              <a:t>判斷是否為最後一筆輸入。</a:t>
            </a:r>
          </a:p>
          <a:p>
            <a:r>
              <a:rPr lang="zh-TW" altLang="en-US" dirty="0"/>
              <a:t>若為最後一筆，則資料會送入 </a:t>
            </a:r>
            <a:r>
              <a:rPr lang="en-US" altLang="zh-TW" b="1" dirty="0"/>
              <a:t>pad module</a:t>
            </a:r>
            <a:r>
              <a:rPr lang="zh-TW" altLang="en-US" dirty="0"/>
              <a:t>，進行後綴位元與 </a:t>
            </a:r>
            <a:r>
              <a:rPr lang="en-US" altLang="zh-TW" dirty="0"/>
              <a:t>multi-rate padding </a:t>
            </a:r>
            <a:r>
              <a:rPr lang="zh-TW" altLang="en-US" dirty="0"/>
              <a:t>中前置 ‘</a:t>
            </a:r>
            <a:r>
              <a:rPr lang="en-US" altLang="zh-TW" dirty="0"/>
              <a:t>1’ </a:t>
            </a:r>
            <a:r>
              <a:rPr lang="zh-TW" altLang="en-US" dirty="0"/>
              <a:t>位元的填補。</a:t>
            </a:r>
          </a:p>
          <a:p>
            <a:r>
              <a:rPr lang="zh-TW" altLang="en-US" dirty="0"/>
              <a:t>如果最後一筆資料未滿足比特率 </a:t>
            </a:r>
            <a:r>
              <a:rPr lang="en-US" altLang="zh-TW" dirty="0" err="1"/>
              <a:t>rrr</a:t>
            </a:r>
            <a:r>
              <a:rPr lang="en-US" altLang="zh-TW" dirty="0"/>
              <a:t> </a:t>
            </a:r>
            <a:r>
              <a:rPr lang="zh-TW" altLang="en-US" dirty="0"/>
              <a:t>所需長度，則會額外填入一筆 </a:t>
            </a:r>
            <a:r>
              <a:rPr lang="en-US" altLang="zh-TW" dirty="0"/>
              <a:t>64 </a:t>
            </a:r>
            <a:r>
              <a:rPr lang="zh-TW" altLang="en-US" dirty="0"/>
              <a:t>位元全為 </a:t>
            </a:r>
            <a:r>
              <a:rPr lang="en-US" altLang="zh-TW" dirty="0"/>
              <a:t>0 </a:t>
            </a:r>
            <a:r>
              <a:rPr lang="zh-TW" altLang="en-US" dirty="0"/>
              <a:t>的資料；</a:t>
            </a:r>
            <a:br>
              <a:rPr lang="zh-TW" altLang="en-US" dirty="0"/>
            </a:br>
            <a:r>
              <a:rPr lang="zh-TW" altLang="en-US" dirty="0"/>
              <a:t>否則，會於最後一筆資料的末位添加 </a:t>
            </a:r>
            <a:r>
              <a:rPr lang="en-US" altLang="zh-TW" dirty="0"/>
              <a:t>padding </a:t>
            </a:r>
            <a:r>
              <a:rPr lang="zh-TW" altLang="en-US" dirty="0"/>
              <a:t>結尾的 ‘</a:t>
            </a:r>
            <a:r>
              <a:rPr lang="en-US" altLang="zh-TW" dirty="0"/>
              <a:t>1’ </a:t>
            </a:r>
            <a:r>
              <a:rPr lang="zh-TW" altLang="en-US" dirty="0"/>
              <a:t>位元。</a:t>
            </a:r>
          </a:p>
          <a:p>
            <a:r>
              <a:rPr lang="zh-TW" altLang="en-US" dirty="0"/>
              <a:t>經處理後的資料以 </a:t>
            </a:r>
            <a:r>
              <a:rPr lang="en-US" altLang="zh-TW" dirty="0"/>
              <a:t>v1[63:0] </a:t>
            </a:r>
            <a:r>
              <a:rPr lang="zh-TW" altLang="en-US" dirty="0"/>
              <a:t>作為有效輸出。</a:t>
            </a:r>
          </a:p>
          <a:p>
            <a:r>
              <a:rPr lang="zh-TW" altLang="en-US" dirty="0"/>
              <a:t>此外，系統會依據操作模式（模式 </a:t>
            </a:r>
            <a:r>
              <a:rPr lang="en-US" altLang="zh-TW" dirty="0"/>
              <a:t>G </a:t>
            </a:r>
            <a:r>
              <a:rPr lang="zh-TW" altLang="en-US" dirty="0"/>
              <a:t>或 </a:t>
            </a:r>
            <a:r>
              <a:rPr lang="en-US" altLang="zh-TW" dirty="0"/>
              <a:t>H</a:t>
            </a:r>
            <a:r>
              <a:rPr lang="zh-TW" altLang="en-US" dirty="0"/>
              <a:t>），選擇不同的輸出長度需求，分別為 </a:t>
            </a:r>
            <a:r>
              <a:rPr lang="en-US" altLang="zh-TW" b="1" dirty="0"/>
              <a:t>1344 </a:t>
            </a:r>
            <a:r>
              <a:rPr lang="zh-TW" altLang="en-US" b="1" dirty="0"/>
              <a:t>位元</a:t>
            </a:r>
            <a:r>
              <a:rPr lang="zh-TW" altLang="en-US" dirty="0"/>
              <a:t> 或 </a:t>
            </a:r>
            <a:r>
              <a:rPr lang="en-US" altLang="zh-TW" b="1" dirty="0"/>
              <a:t>1088 </a:t>
            </a:r>
            <a:r>
              <a:rPr lang="zh-TW" altLang="en-US" b="1" dirty="0"/>
              <a:t>位元</a:t>
            </a:r>
            <a:r>
              <a:rPr lang="zh-TW" altLang="en-US" dirty="0"/>
              <a:t>，以提供後續 </a:t>
            </a:r>
            <a:r>
              <a:rPr lang="en-US" altLang="zh-TW" dirty="0" err="1"/>
              <a:t>F_Permutation</a:t>
            </a:r>
            <a:r>
              <a:rPr lang="en-US" altLang="zh-TW" dirty="0"/>
              <a:t> </a:t>
            </a:r>
            <a:r>
              <a:rPr lang="zh-TW" altLang="en-US" dirty="0"/>
              <a:t>模組進行資料吸收與狀態更新。</a:t>
            </a:r>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r>
              <a:rPr lang="zh-TW" altLang="en-US" dirty="0"/>
              <a:t>另一部分為 </a:t>
            </a:r>
            <a:r>
              <a:rPr lang="en-US" altLang="zh-TW" b="1" dirty="0" err="1"/>
              <a:t>F_Permutation</a:t>
            </a:r>
            <a:r>
              <a:rPr lang="zh-TW" altLang="en-US" dirty="0"/>
              <a:t>，主要負責將 </a:t>
            </a:r>
            <a:r>
              <a:rPr lang="en-US" altLang="zh-TW" dirty="0" err="1"/>
              <a:t>Padder</a:t>
            </a:r>
            <a:r>
              <a:rPr lang="en-US" altLang="zh-TW" dirty="0"/>
              <a:t> </a:t>
            </a:r>
            <a:r>
              <a:rPr lang="zh-TW" altLang="en-US" dirty="0"/>
              <a:t>模組所輸出的有效資料進行 </a:t>
            </a:r>
            <a:r>
              <a:rPr lang="en-US" altLang="zh-TW" b="1" dirty="0"/>
              <a:t>Round Function</a:t>
            </a:r>
            <a:r>
              <a:rPr lang="zh-TW" altLang="en-US" dirty="0"/>
              <a:t> 處理。</a:t>
            </a:r>
          </a:p>
          <a:p>
            <a:r>
              <a:rPr lang="zh-TW" altLang="en-US" dirty="0"/>
              <a:t>整體運算流程如下：</a:t>
            </a:r>
          </a:p>
          <a:p>
            <a:r>
              <a:rPr lang="zh-TW" altLang="en-US" dirty="0"/>
              <a:t>初始輸出狀態 </a:t>
            </a:r>
            <a:r>
              <a:rPr lang="en-US" altLang="zh-TW" dirty="0"/>
              <a:t>out </a:t>
            </a:r>
            <a:r>
              <a:rPr lang="zh-TW" altLang="en-US" dirty="0"/>
              <a:t>為 </a:t>
            </a:r>
            <a:r>
              <a:rPr lang="en-US" altLang="zh-TW" dirty="0"/>
              <a:t>1600 </a:t>
            </a:r>
            <a:r>
              <a:rPr lang="zh-TW" altLang="en-US" dirty="0"/>
              <a:t>位元，內容全為 </a:t>
            </a:r>
            <a:r>
              <a:rPr lang="en-US" altLang="zh-TW" dirty="0"/>
              <a:t>0</a:t>
            </a:r>
            <a:r>
              <a:rPr lang="zh-TW" altLang="en-US" dirty="0"/>
              <a:t>。</a:t>
            </a:r>
          </a:p>
          <a:p>
            <a:r>
              <a:rPr lang="zh-TW" altLang="en-US" dirty="0"/>
              <a:t>根據模式 </a:t>
            </a:r>
            <a:r>
              <a:rPr lang="en-US" altLang="zh-TW" dirty="0"/>
              <a:t>G </a:t>
            </a:r>
            <a:r>
              <a:rPr lang="zh-TW" altLang="en-US" dirty="0"/>
              <a:t>或 </a:t>
            </a:r>
            <a:r>
              <a:rPr lang="en-US" altLang="zh-TW" dirty="0"/>
              <a:t>H</a:t>
            </a:r>
            <a:r>
              <a:rPr lang="zh-TW" altLang="en-US" dirty="0"/>
              <a:t>，分別選擇對應的有效比特率（</a:t>
            </a:r>
            <a:r>
              <a:rPr lang="en-US" altLang="zh-TW" dirty="0"/>
              <a:t>Rate</a:t>
            </a:r>
            <a:r>
              <a:rPr lang="zh-TW" altLang="en-US" dirty="0"/>
              <a:t>）長度：</a:t>
            </a:r>
            <a:r>
              <a:rPr lang="en-US" altLang="zh-TW" dirty="0"/>
              <a:t>1344 </a:t>
            </a:r>
            <a:r>
              <a:rPr lang="zh-TW" altLang="en-US" dirty="0"/>
              <a:t>或 </a:t>
            </a:r>
            <a:r>
              <a:rPr lang="en-US" altLang="zh-TW" dirty="0"/>
              <a:t>1088 </a:t>
            </a:r>
            <a:r>
              <a:rPr lang="zh-TW" altLang="en-US" dirty="0"/>
              <a:t>位元。</a:t>
            </a:r>
          </a:p>
          <a:p>
            <a:r>
              <a:rPr lang="zh-TW" altLang="en-US" dirty="0"/>
              <a:t>有效輸入資料與 </a:t>
            </a:r>
            <a:r>
              <a:rPr lang="en-US" altLang="zh-TW" dirty="0"/>
              <a:t>out </a:t>
            </a:r>
            <a:r>
              <a:rPr lang="zh-TW" altLang="en-US" dirty="0"/>
              <a:t>中對應位置進行 </a:t>
            </a:r>
            <a:r>
              <a:rPr lang="en-US" altLang="zh-TW" dirty="0"/>
              <a:t>XOR </a:t>
            </a:r>
            <a:r>
              <a:rPr lang="zh-TW" altLang="en-US" dirty="0"/>
              <a:t>混合，其餘位置則保留作為容量 </a:t>
            </a:r>
            <a:r>
              <a:rPr lang="en-US" altLang="zh-TW" dirty="0"/>
              <a:t>c </a:t>
            </a:r>
            <a:r>
              <a:rPr lang="zh-TW" altLang="en-US" dirty="0"/>
              <a:t>的填充區域。</a:t>
            </a:r>
          </a:p>
          <a:p>
            <a:r>
              <a:rPr lang="zh-TW" altLang="en-US" dirty="0"/>
              <a:t>接著執行 </a:t>
            </a:r>
            <a:r>
              <a:rPr lang="en-US" altLang="zh-TW" dirty="0"/>
              <a:t>24 </a:t>
            </a:r>
            <a:r>
              <a:rPr lang="zh-TW" altLang="en-US" dirty="0"/>
              <a:t>輪 </a:t>
            </a:r>
            <a:r>
              <a:rPr lang="en-US" altLang="zh-TW" dirty="0"/>
              <a:t>Round Function</a:t>
            </a:r>
            <a:r>
              <a:rPr lang="zh-TW" altLang="en-US" dirty="0"/>
              <a:t>。</a:t>
            </a:r>
          </a:p>
          <a:p>
            <a:r>
              <a:rPr lang="zh-TW" altLang="en-US" dirty="0"/>
              <a:t>為了降低組合邏輯的關鍵路徑長度，本設計將 </a:t>
            </a:r>
            <a:r>
              <a:rPr lang="en-US" altLang="zh-TW" dirty="0"/>
              <a:t>Round Function </a:t>
            </a:r>
            <a:r>
              <a:rPr lang="zh-TW" altLang="en-US" dirty="0"/>
              <a:t>拆分為 </a:t>
            </a:r>
            <a:r>
              <a:rPr lang="en-US" altLang="zh-TW" b="1" dirty="0"/>
              <a:t>Round A</a:t>
            </a:r>
            <a:r>
              <a:rPr lang="zh-TW" altLang="en-US" dirty="0"/>
              <a:t> 與 </a:t>
            </a:r>
            <a:r>
              <a:rPr lang="en-US" altLang="zh-TW" b="1" dirty="0"/>
              <a:t>Round B</a:t>
            </a:r>
            <a:r>
              <a:rPr lang="zh-TW" altLang="en-US" dirty="0"/>
              <a:t>：</a:t>
            </a:r>
          </a:p>
          <a:p>
            <a:r>
              <a:rPr lang="en-US" altLang="zh-TW" b="1" dirty="0"/>
              <a:t>Round A</a:t>
            </a:r>
            <a:r>
              <a:rPr lang="zh-TW" altLang="en-US" dirty="0"/>
              <a:t> 負責執行 </a:t>
            </a:r>
            <a:r>
              <a:rPr lang="en-US" altLang="zh-TW" dirty="0"/>
              <a:t>θ</a:t>
            </a:r>
            <a:r>
              <a:rPr lang="zh-TW" altLang="en-US" dirty="0"/>
              <a:t>（</a:t>
            </a:r>
            <a:r>
              <a:rPr lang="en-US" altLang="zh-TW" dirty="0"/>
              <a:t>theta</a:t>
            </a:r>
            <a:r>
              <a:rPr lang="zh-TW" altLang="en-US" dirty="0"/>
              <a:t>）、</a:t>
            </a:r>
            <a:r>
              <a:rPr lang="en-US" altLang="zh-TW" dirty="0"/>
              <a:t>ρ</a:t>
            </a:r>
            <a:r>
              <a:rPr lang="zh-TW" altLang="en-US" dirty="0"/>
              <a:t>（</a:t>
            </a:r>
            <a:r>
              <a:rPr lang="en-US" altLang="zh-TW" dirty="0"/>
              <a:t>rho</a:t>
            </a:r>
            <a:r>
              <a:rPr lang="zh-TW" altLang="en-US" dirty="0"/>
              <a:t>）與 </a:t>
            </a:r>
            <a:r>
              <a:rPr lang="en-US" altLang="zh-TW" dirty="0"/>
              <a:t>π</a:t>
            </a:r>
            <a:r>
              <a:rPr lang="zh-TW" altLang="en-US" dirty="0"/>
              <a:t>（</a:t>
            </a:r>
            <a:r>
              <a:rPr lang="en-US" altLang="zh-TW" dirty="0"/>
              <a:t>pi</a:t>
            </a:r>
            <a:r>
              <a:rPr lang="zh-TW" altLang="en-US" dirty="0"/>
              <a:t>）三個線性映射。</a:t>
            </a:r>
          </a:p>
          <a:p>
            <a:r>
              <a:rPr lang="en-US" altLang="zh-TW" b="1" dirty="0"/>
              <a:t>Round B</a:t>
            </a:r>
            <a:r>
              <a:rPr lang="zh-TW" altLang="en-US" dirty="0"/>
              <a:t> 則處理 </a:t>
            </a:r>
            <a:r>
              <a:rPr lang="en-US" altLang="zh-TW" dirty="0"/>
              <a:t>χ</a:t>
            </a:r>
            <a:r>
              <a:rPr lang="zh-TW" altLang="en-US" dirty="0"/>
              <a:t>（</a:t>
            </a:r>
            <a:r>
              <a:rPr lang="en-US" altLang="zh-TW" dirty="0"/>
              <a:t>chi</a:t>
            </a:r>
            <a:r>
              <a:rPr lang="zh-TW" altLang="en-US" dirty="0"/>
              <a:t>）與 </a:t>
            </a:r>
            <a:r>
              <a:rPr lang="en-US" altLang="zh-TW" dirty="0"/>
              <a:t>ι</a:t>
            </a:r>
            <a:r>
              <a:rPr lang="zh-TW" altLang="en-US" dirty="0"/>
              <a:t>（</a:t>
            </a:r>
            <a:r>
              <a:rPr lang="en-US" altLang="zh-TW" dirty="0"/>
              <a:t>iota</a:t>
            </a:r>
            <a:r>
              <a:rPr lang="zh-TW" altLang="en-US" dirty="0"/>
              <a:t>）兩個非線性步驟，其中 </a:t>
            </a:r>
            <a:r>
              <a:rPr lang="en-US" altLang="zh-TW" dirty="0"/>
              <a:t>ι</a:t>
            </a:r>
            <a:r>
              <a:rPr lang="zh-TW" altLang="en-US" dirty="0"/>
              <a:t>（</a:t>
            </a:r>
            <a:r>
              <a:rPr lang="en-US" altLang="zh-TW" dirty="0"/>
              <a:t>iota</a:t>
            </a:r>
            <a:r>
              <a:rPr lang="zh-TW" altLang="en-US" dirty="0"/>
              <a:t>）會根據當前回合數 </a:t>
            </a:r>
            <a:r>
              <a:rPr lang="en-US" altLang="zh-TW" dirty="0" err="1"/>
              <a:t>i</a:t>
            </a:r>
            <a:r>
              <a:rPr lang="zh-TW" altLang="en-US" dirty="0"/>
              <a:t>，加入對應的回合常數（</a:t>
            </a:r>
            <a:r>
              <a:rPr lang="en-US" altLang="zh-TW" dirty="0"/>
              <a:t>round constant</a:t>
            </a:r>
            <a:r>
              <a:rPr lang="zh-TW" altLang="en-US" dirty="0"/>
              <a:t>）。</a:t>
            </a:r>
          </a:p>
          <a:p>
            <a:r>
              <a:rPr lang="zh-TW" altLang="en-US" dirty="0"/>
              <a:t>經過 </a:t>
            </a:r>
            <a:r>
              <a:rPr lang="en-US" altLang="zh-TW" dirty="0"/>
              <a:t>24 </a:t>
            </a:r>
            <a:r>
              <a:rPr lang="zh-TW" altLang="en-US" dirty="0"/>
              <a:t>次完整的輪替操作後，即可產生最終有效輸出。</a:t>
            </a:r>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13607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3599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r>
              <a:rPr lang="zh-TW" altLang="en-US" dirty="0"/>
              <a:t>整體架構在硬體上平衡了效能與資源，是非常適合實作於加密運算中的核心模組。</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這邊以一個</a:t>
            </a:r>
            <a:r>
              <a:rPr lang="en-US" altLang="zh-TW" dirty="0"/>
              <a:t>Radix-2 4</a:t>
            </a:r>
            <a:r>
              <a:rPr lang="zh-TW" altLang="en-US" dirty="0"/>
              <a:t>個點的</a:t>
            </a:r>
            <a:r>
              <a:rPr lang="en-US" altLang="zh-TW" dirty="0"/>
              <a:t>MDC</a:t>
            </a:r>
            <a:r>
              <a:rPr lang="zh-TW" altLang="en-US" dirty="0"/>
              <a:t> </a:t>
            </a:r>
            <a:r>
              <a:rPr lang="en-US" altLang="zh-TW" dirty="0"/>
              <a:t>NTT</a:t>
            </a:r>
            <a:r>
              <a:rPr lang="zh-TW" altLang="en-US" dirty="0"/>
              <a:t>架構介紹</a:t>
            </a:r>
            <a:r>
              <a:rPr lang="en-US" altLang="zh-TW" dirty="0"/>
              <a:t>MDC</a:t>
            </a:r>
            <a:r>
              <a:rPr lang="zh-TW" altLang="en-US" dirty="0"/>
              <a:t>，</a:t>
            </a:r>
            <a:r>
              <a:rPr lang="en-US" altLang="zh-TW" dirty="0"/>
              <a:t>BU</a:t>
            </a:r>
            <a:r>
              <a:rPr lang="zh-TW" altLang="en-US" dirty="0"/>
              <a:t>代表碟型單元，</a:t>
            </a:r>
            <a:r>
              <a:rPr lang="en-US" altLang="zh-TW" dirty="0"/>
              <a:t>RU</a:t>
            </a:r>
            <a:r>
              <a:rPr lang="zh-TW" altLang="en-US" dirty="0"/>
              <a:t>代表用來重排運算順序的</a:t>
            </a:r>
            <a:r>
              <a:rPr lang="en-US" altLang="zh-TW" dirty="0"/>
              <a:t>Buffer</a:t>
            </a:r>
            <a:r>
              <a:rPr lang="zh-TW" altLang="en-US" dirty="0"/>
              <a:t>，首先先將</a:t>
            </a:r>
            <a:r>
              <a:rPr lang="en-US" altLang="zh-TW" dirty="0"/>
              <a:t>0</a:t>
            </a:r>
            <a:r>
              <a:rPr lang="zh-TW" altLang="en-US" dirty="0"/>
              <a:t>與</a:t>
            </a:r>
            <a:r>
              <a:rPr lang="en-US" altLang="zh-TW" dirty="0"/>
              <a:t>2</a:t>
            </a:r>
            <a:r>
              <a:rPr lang="zh-TW" altLang="en-US" dirty="0"/>
              <a:t>的資料送入第一級</a:t>
            </a:r>
            <a:r>
              <a:rPr lang="en-US" altLang="zh-TW" dirty="0"/>
              <a:t>BU</a:t>
            </a:r>
            <a:r>
              <a:rPr lang="zh-TW" altLang="en-US" dirty="0"/>
              <a:t>，第二步將</a:t>
            </a:r>
            <a:r>
              <a:rPr lang="en-US" altLang="zh-TW" dirty="0"/>
              <a:t>0</a:t>
            </a:r>
            <a:r>
              <a:rPr lang="zh-TW" altLang="en-US" dirty="0"/>
              <a:t>與</a:t>
            </a:r>
            <a:r>
              <a:rPr lang="en-US" altLang="zh-TW" dirty="0"/>
              <a:t>2</a:t>
            </a:r>
            <a:r>
              <a:rPr lang="zh-TW" altLang="en-US" dirty="0"/>
              <a:t>資料存如</a:t>
            </a:r>
            <a:r>
              <a:rPr lang="en-US" altLang="zh-TW" dirty="0"/>
              <a:t>RU</a:t>
            </a:r>
            <a:r>
              <a:rPr lang="zh-TW" altLang="en-US" dirty="0"/>
              <a:t>架構中的</a:t>
            </a:r>
            <a:r>
              <a:rPr lang="en-US" altLang="zh-TW" dirty="0"/>
              <a:t>Buffer</a:t>
            </a:r>
            <a:r>
              <a:rPr lang="zh-TW" altLang="en-US" dirty="0"/>
              <a:t>，同時將</a:t>
            </a:r>
            <a:r>
              <a:rPr lang="en-US" altLang="zh-TW" dirty="0"/>
              <a:t>1</a:t>
            </a:r>
            <a:r>
              <a:rPr lang="zh-TW" altLang="en-US" dirty="0"/>
              <a:t>與</a:t>
            </a:r>
            <a:r>
              <a:rPr lang="en-US" altLang="zh-TW" dirty="0"/>
              <a:t>3</a:t>
            </a:r>
            <a:r>
              <a:rPr lang="zh-TW" altLang="en-US" dirty="0"/>
              <a:t>資料送入第一級的</a:t>
            </a:r>
            <a:r>
              <a:rPr lang="en-US" altLang="zh-TW" dirty="0"/>
              <a:t>BU</a:t>
            </a:r>
            <a:r>
              <a:rPr lang="zh-TW" altLang="en-US" dirty="0"/>
              <a:t>，第三步將</a:t>
            </a:r>
            <a:r>
              <a:rPr lang="en-US" altLang="zh-TW" dirty="0"/>
              <a:t>Buffer</a:t>
            </a:r>
            <a:r>
              <a:rPr lang="zh-TW" altLang="en-US" dirty="0"/>
              <a:t>中的</a:t>
            </a:r>
            <a:r>
              <a:rPr lang="en-US" altLang="zh-TW" dirty="0"/>
              <a:t>0</a:t>
            </a:r>
            <a:r>
              <a:rPr lang="zh-TW" altLang="en-US" dirty="0"/>
              <a:t>資料與第一級</a:t>
            </a:r>
            <a:r>
              <a:rPr lang="en-US" altLang="zh-TW" dirty="0"/>
              <a:t>BU</a:t>
            </a:r>
            <a:r>
              <a:rPr lang="zh-TW" altLang="en-US" dirty="0"/>
              <a:t>中</a:t>
            </a:r>
            <a:r>
              <a:rPr lang="en-US" altLang="zh-TW" dirty="0"/>
              <a:t>1</a:t>
            </a:r>
            <a:r>
              <a:rPr lang="zh-TW" altLang="en-US" dirty="0"/>
              <a:t>的資料送入第二級</a:t>
            </a:r>
            <a:r>
              <a:rPr lang="en-US" altLang="zh-TW" dirty="0"/>
              <a:t>BU</a:t>
            </a:r>
            <a:r>
              <a:rPr lang="zh-TW" altLang="en-US" dirty="0"/>
              <a:t>，同時將下面</a:t>
            </a:r>
            <a:r>
              <a:rPr lang="en-US" altLang="zh-TW" dirty="0"/>
              <a:t>Buffer</a:t>
            </a:r>
            <a:r>
              <a:rPr lang="zh-TW" altLang="en-US" dirty="0"/>
              <a:t>存入</a:t>
            </a:r>
            <a:r>
              <a:rPr lang="en-US" altLang="zh-TW" dirty="0"/>
              <a:t>3</a:t>
            </a:r>
            <a:r>
              <a:rPr lang="zh-TW" altLang="en-US" dirty="0"/>
              <a:t>的資料，原本</a:t>
            </a:r>
            <a:r>
              <a:rPr lang="en-US" altLang="zh-TW" dirty="0"/>
              <a:t>2</a:t>
            </a:r>
            <a:r>
              <a:rPr lang="zh-TW" altLang="en-US" dirty="0"/>
              <a:t>的資料則存入上面的</a:t>
            </a:r>
            <a:r>
              <a:rPr lang="en-US" altLang="zh-TW" dirty="0"/>
              <a:t>BF</a:t>
            </a:r>
            <a:r>
              <a:rPr lang="zh-TW" altLang="en-US" dirty="0"/>
              <a:t>中，最後將第二級</a:t>
            </a:r>
            <a:r>
              <a:rPr lang="en-US" altLang="zh-TW" dirty="0"/>
              <a:t>BU</a:t>
            </a:r>
            <a:r>
              <a:rPr lang="zh-TW" altLang="en-US" dirty="0"/>
              <a:t>中的</a:t>
            </a:r>
            <a:r>
              <a:rPr lang="en-US" altLang="zh-TW" dirty="0"/>
              <a:t>0</a:t>
            </a:r>
            <a:r>
              <a:rPr lang="zh-TW" altLang="en-US" dirty="0"/>
              <a:t>與</a:t>
            </a:r>
            <a:r>
              <a:rPr lang="en-US" altLang="zh-TW" dirty="0"/>
              <a:t>1</a:t>
            </a:r>
            <a:r>
              <a:rPr lang="zh-TW" altLang="en-US" dirty="0"/>
              <a:t>資料運算完則存回記憶體，</a:t>
            </a:r>
            <a:r>
              <a:rPr lang="en-US" altLang="zh-TW" dirty="0"/>
              <a:t>RU</a:t>
            </a:r>
            <a:r>
              <a:rPr lang="zh-TW" altLang="en-US" dirty="0"/>
              <a:t>中的</a:t>
            </a:r>
            <a:r>
              <a:rPr lang="en-US" altLang="zh-TW" dirty="0"/>
              <a:t>2</a:t>
            </a:r>
            <a:r>
              <a:rPr lang="zh-TW" altLang="en-US" dirty="0"/>
              <a:t>與</a:t>
            </a:r>
            <a:r>
              <a:rPr lang="en-US" altLang="zh-TW" dirty="0"/>
              <a:t>3</a:t>
            </a:r>
            <a:r>
              <a:rPr lang="zh-TW" altLang="en-US" dirty="0"/>
              <a:t>資料則送入第二級</a:t>
            </a:r>
            <a:r>
              <a:rPr lang="en-US" altLang="zh-TW" dirty="0"/>
              <a:t>BU</a:t>
            </a:r>
            <a:r>
              <a:rPr lang="zh-TW" altLang="en-US" dirty="0"/>
              <a:t>，運算完後也存回記憶體，這樣的架構可以提升點數多時的平行度，也可以降低記憶體的</a:t>
            </a:r>
            <a:r>
              <a:rPr lang="en-US" altLang="zh-TW" dirty="0"/>
              <a:t>access</a:t>
            </a:r>
            <a:r>
              <a:rPr lang="zh-TW" altLang="en-US" dirty="0"/>
              <a:t>次數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這張圖是我在 </a:t>
            </a:r>
            <a:r>
              <a:rPr lang="en-US" altLang="zh-TW" dirty="0"/>
              <a:t>ML-DSA </a:t>
            </a:r>
            <a:r>
              <a:rPr lang="zh-TW" altLang="en-US" dirty="0"/>
              <a:t>中設計的 </a:t>
            </a:r>
            <a:r>
              <a:rPr lang="en-US" altLang="zh-TW" dirty="0"/>
              <a:t>NTT/INTT </a:t>
            </a:r>
            <a:r>
              <a:rPr lang="zh-TW" altLang="en-US" dirty="0"/>
              <a:t>資料流架構，對應的是點數 </a:t>
            </a:r>
            <a:r>
              <a:rPr lang="en-US" altLang="zh-TW" dirty="0"/>
              <a:t>n = 256</a:t>
            </a:r>
            <a:r>
              <a:rPr lang="zh-TW" altLang="en-US" dirty="0"/>
              <a:t>的統一式 </a:t>
            </a:r>
            <a:r>
              <a:rPr lang="en-US" altLang="zh-TW" dirty="0"/>
              <a:t>MDC </a:t>
            </a:r>
            <a:r>
              <a:rPr lang="zh-TW" altLang="en-US" dirty="0"/>
              <a:t>架構。</a:t>
            </a:r>
          </a:p>
          <a:p>
            <a:r>
              <a:rPr lang="zh-TW" altLang="en-US" dirty="0"/>
              <a:t>因為以</a:t>
            </a:r>
            <a:r>
              <a:rPr lang="en-US" altLang="zh-TW" dirty="0"/>
              <a:t>log2</a:t>
            </a:r>
            <a:r>
              <a:rPr lang="zh-TW" altLang="en-US" dirty="0"/>
              <a:t>為底的</a:t>
            </a:r>
            <a:r>
              <a:rPr lang="en-US" altLang="zh-TW" dirty="0"/>
              <a:t>256</a:t>
            </a:r>
            <a:r>
              <a:rPr lang="zh-TW" altLang="en-US" dirty="0"/>
              <a:t>為</a:t>
            </a:r>
            <a:r>
              <a:rPr lang="en-US" altLang="zh-TW" dirty="0"/>
              <a:t>8</a:t>
            </a:r>
            <a:r>
              <a:rPr lang="zh-TW" altLang="en-US" dirty="0"/>
              <a:t>，所以這個架構中包含 </a:t>
            </a:r>
            <a:r>
              <a:rPr lang="en-US" altLang="zh-TW" dirty="0"/>
              <a:t>8 </a:t>
            </a:r>
            <a:r>
              <a:rPr lang="zh-TW" altLang="en-US" dirty="0"/>
              <a:t>組 </a:t>
            </a:r>
            <a:r>
              <a:rPr lang="en-US" altLang="zh-TW" dirty="0"/>
              <a:t>BU</a:t>
            </a:r>
            <a:r>
              <a:rPr lang="zh-TW" altLang="en-US" dirty="0"/>
              <a:t>（</a:t>
            </a:r>
            <a:r>
              <a:rPr lang="en-US" altLang="zh-TW" dirty="0"/>
              <a:t>Butterfly Unit</a:t>
            </a:r>
            <a:r>
              <a:rPr lang="zh-TW" altLang="en-US" dirty="0"/>
              <a:t>），用來進行基本的蝴蝶運算；另外還有 </a:t>
            </a:r>
            <a:r>
              <a:rPr lang="en-US" altLang="zh-TW" dirty="0"/>
              <a:t>7 </a:t>
            </a:r>
            <a:r>
              <a:rPr lang="zh-TW" altLang="en-US" dirty="0"/>
              <a:t>組 </a:t>
            </a:r>
            <a:r>
              <a:rPr lang="en-US" altLang="zh-TW" dirty="0"/>
              <a:t>RU</a:t>
            </a:r>
            <a:r>
              <a:rPr lang="zh-TW" altLang="en-US" dirty="0"/>
              <a:t>（</a:t>
            </a:r>
            <a:r>
              <a:rPr lang="en-US" altLang="zh-TW" dirty="0"/>
              <a:t>Reordering Unit</a:t>
            </a:r>
            <a:r>
              <a:rPr lang="zh-TW" altLang="en-US" dirty="0"/>
              <a:t>），分別插在 </a:t>
            </a:r>
            <a:r>
              <a:rPr lang="en-US" altLang="zh-TW" dirty="0"/>
              <a:t>BU </a:t>
            </a:r>
            <a:r>
              <a:rPr lang="zh-TW" altLang="en-US" dirty="0"/>
              <a:t>階段之間，用來執行不同深度的資料重排。</a:t>
            </a:r>
          </a:p>
          <a:p>
            <a:r>
              <a:rPr lang="zh-TW" altLang="en-US" dirty="0"/>
              <a:t>這套架構的特色在於，</a:t>
            </a:r>
            <a:r>
              <a:rPr lang="en-US" altLang="zh-TW" dirty="0"/>
              <a:t>NTT </a:t>
            </a:r>
            <a:r>
              <a:rPr lang="zh-TW" altLang="en-US" dirty="0"/>
              <a:t>和 </a:t>
            </a:r>
            <a:r>
              <a:rPr lang="en-US" altLang="zh-TW" dirty="0"/>
              <a:t>INTT </a:t>
            </a:r>
            <a:r>
              <a:rPr lang="zh-TW" altLang="en-US" dirty="0"/>
              <a:t>共用同一組硬體資源，不需要額外複製模組，只需透過方向控制切換資料流即可。圖中的黑色箭頭表示 </a:t>
            </a:r>
            <a:r>
              <a:rPr lang="en-US" altLang="zh-TW" dirty="0"/>
              <a:t>NTT </a:t>
            </a:r>
            <a:r>
              <a:rPr lang="zh-TW" altLang="en-US" dirty="0"/>
              <a:t>模式，資料由左至右依序通過各層 </a:t>
            </a:r>
            <a:r>
              <a:rPr lang="en-US" altLang="zh-TW" dirty="0"/>
              <a:t>BU </a:t>
            </a:r>
            <a:r>
              <a:rPr lang="zh-TW" altLang="en-US" dirty="0"/>
              <a:t>和 </a:t>
            </a:r>
            <a:r>
              <a:rPr lang="en-US" altLang="zh-TW" dirty="0"/>
              <a:t>RU</a:t>
            </a:r>
            <a:r>
              <a:rPr lang="zh-TW" altLang="en-US" dirty="0"/>
              <a:t>；而灰色箭頭表示 </a:t>
            </a:r>
            <a:r>
              <a:rPr lang="en-US" altLang="zh-TW" dirty="0"/>
              <a:t>INTT </a:t>
            </a:r>
            <a:r>
              <a:rPr lang="zh-TW" altLang="en-US" dirty="0"/>
              <a:t>模式，資料方向相反，由右至左傳遞。</a:t>
            </a:r>
          </a:p>
          <a:p>
            <a:r>
              <a:rPr lang="zh-TW" altLang="en-US" dirty="0"/>
              <a:t>上下兩條資料路徑分別代表資料的上半部</a:t>
            </a:r>
            <a:r>
              <a:rPr lang="en-US" altLang="zh-TW" dirty="0" err="1"/>
              <a:t>in_u</a:t>
            </a:r>
            <a:r>
              <a:rPr lang="zh-TW" altLang="en-US" dirty="0"/>
              <a:t>與下半部</a:t>
            </a:r>
            <a:r>
              <a:rPr lang="en-US" altLang="zh-TW" dirty="0" err="1"/>
              <a:t>n_d</a:t>
            </a:r>
            <a:r>
              <a:rPr lang="zh-TW" altLang="en-US" dirty="0"/>
              <a:t>輸入，經過 </a:t>
            </a:r>
            <a:r>
              <a:rPr lang="en-US" altLang="zh-TW" dirty="0"/>
              <a:t>BU </a:t>
            </a:r>
            <a:r>
              <a:rPr lang="zh-TW" altLang="en-US" dirty="0"/>
              <a:t>運算後接上 </a:t>
            </a:r>
            <a:r>
              <a:rPr lang="en-US" altLang="zh-TW" dirty="0"/>
              <a:t>RU </a:t>
            </a:r>
            <a:r>
              <a:rPr lang="zh-TW" altLang="en-US" dirty="0"/>
              <a:t>模組做資料重排，再進行下一層運算。</a:t>
            </a:r>
          </a:p>
          <a:p>
            <a:r>
              <a:rPr lang="zh-TW" altLang="en-US" dirty="0"/>
              <a:t>整體的方向控制由多工器（</a:t>
            </a:r>
            <a:r>
              <a:rPr lang="en-US" altLang="zh-TW" dirty="0"/>
              <a:t>MUX</a:t>
            </a:r>
            <a:r>
              <a:rPr lang="zh-TW" altLang="en-US" dirty="0"/>
              <a:t>）實現，可以根據操作模式自動調整資料流向，非常適合支援 </a:t>
            </a:r>
            <a:r>
              <a:rPr lang="en-US" altLang="zh-TW" dirty="0"/>
              <a:t>NTT/INTT </a:t>
            </a:r>
            <a:r>
              <a:rPr lang="zh-TW" altLang="en-US" dirty="0"/>
              <a:t>的硬體共用與整合。</a:t>
            </a:r>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中非常核心的運算模組，蝴蝶單元的運作原理，是根據 </a:t>
                </a:r>
                <a:r>
                  <a:rPr lang="en-US" altLang="zh-TW" dirty="0"/>
                  <a:t>NTT </a:t>
                </a:r>
                <a:r>
                  <a:rPr lang="zh-TW" altLang="en-US" dirty="0"/>
                  <a:t>運算中的對稱性與奇偶性設計而成</a:t>
                </a:r>
                <a:endParaRPr lang="en-US" altLang="zh-TW" dirty="0"/>
              </a:p>
              <a:p>
                <a:endParaRPr lang="zh-TW" altLang="en-US" dirty="0"/>
              </a:p>
              <a:p>
                <a:r>
                  <a:rPr lang="zh-TW" altLang="en-US" dirty="0"/>
                  <a:t>基本操作是針對一對輸入值 </a:t>
                </a:r>
                <a:r>
                  <a:rPr lang="en-US" altLang="zh-TW" dirty="0"/>
                  <a:t>a</a:t>
                </a:r>
                <a:r>
                  <a:rPr lang="zh-TW" altLang="en-US" dirty="0"/>
                  <a:t>與</a:t>
                </a:r>
                <a:r>
                  <a:rPr lang="en-US" altLang="zh-TW" dirty="0"/>
                  <a:t>B</a:t>
                </a:r>
                <a:r>
                  <a:rPr lang="zh-TW" altLang="en-US" dirty="0"/>
                  <a:t>，搭配旋轉因子</a:t>
                </a:r>
                <a:r>
                  <a:rPr lang="en-US" altLang="zh-TW" dirty="0"/>
                  <a:t>psi</a:t>
                </a:r>
                <a:r>
                  <a:rPr lang="zh-TW" altLang="en-US" dirty="0"/>
                  <a:t>，進行以下</a:t>
                </a:r>
                <a:r>
                  <a:rPr lang="en-US" altLang="zh-TW" dirty="0"/>
                  <a:t>NTT</a:t>
                </a:r>
                <a:r>
                  <a:rPr lang="zh-TW" altLang="en-US" dirty="0"/>
                  <a:t>與</a:t>
                </a:r>
                <a:r>
                  <a:rPr lang="en-US" altLang="zh-TW" dirty="0"/>
                  <a:t>INTT</a:t>
                </a:r>
                <a:r>
                  <a:rPr lang="zh-TW" altLang="en-US" dirty="0"/>
                  <a:t>兩種不同的設計</a:t>
                </a:r>
                <a:r>
                  <a:rPr lang="en-US" altLang="zh-TW" dirty="0"/>
                  <a:t>:</a:t>
                </a:r>
                <a:br>
                  <a:rPr lang="en-US" altLang="zh-TW" dirty="0"/>
                </a:br>
                <a:br>
                  <a:rPr lang="en-US" altLang="zh-TW" dirty="0"/>
                </a:br>
                <a:r>
                  <a:rPr lang="en-US" altLang="zh-TW" dirty="0"/>
                  <a:t>NTT</a:t>
                </a:r>
                <a:r>
                  <a:rPr lang="zh-TW" altLang="en-US" dirty="0"/>
                  <a:t>中輸出</a:t>
                </a:r>
                <a:r>
                  <a:rPr lang="en-US" altLang="zh-TW" dirty="0"/>
                  <a:t>A</a:t>
                </a:r>
                <a:r>
                  <a:rPr lang="zh-TW" altLang="en-US" dirty="0"/>
                  <a:t>為</a:t>
                </a:r>
                <a:r>
                  <a:rPr lang="en-US" altLang="zh-TW" dirty="0"/>
                  <a:t>A+</a:t>
                </a:r>
                <a:r>
                  <a:rPr lang="zh-TW" altLang="en-US" dirty="0"/>
                  <a:t>旋轉因子乘</a:t>
                </a:r>
                <a:r>
                  <a:rPr lang="en-US" altLang="zh-TW" dirty="0"/>
                  <a:t>B</a:t>
                </a:r>
                <a:r>
                  <a:rPr lang="zh-TW" altLang="en-US" dirty="0"/>
                  <a:t>，輸出</a:t>
                </a:r>
                <a:r>
                  <a:rPr lang="en-US" altLang="zh-TW" dirty="0"/>
                  <a:t>B</a:t>
                </a:r>
                <a:r>
                  <a:rPr lang="zh-TW" altLang="en-US" dirty="0"/>
                  <a:t>為</a:t>
                </a:r>
                <a:r>
                  <a:rPr lang="en-US" altLang="zh-TW" dirty="0"/>
                  <a:t>A-</a:t>
                </a:r>
                <a:r>
                  <a:rPr lang="zh-TW" altLang="en-US" dirty="0"/>
                  <a:t>旋轉因子乘</a:t>
                </a:r>
                <a:r>
                  <a:rPr lang="en-US" altLang="zh-TW" dirty="0"/>
                  <a:t>B</a:t>
                </a:r>
                <a:br>
                  <a:rPr lang="en-US" altLang="zh-TW" dirty="0"/>
                </a:br>
                <a:r>
                  <a:rPr lang="en-US" altLang="zh-TW" dirty="0"/>
                  <a:t>INTT</a:t>
                </a:r>
                <a:r>
                  <a:rPr lang="zh-TW" altLang="en-US" dirty="0"/>
                  <a:t>中輸出</a:t>
                </a:r>
                <a:r>
                  <a:rPr lang="en-US" altLang="zh-TW" dirty="0"/>
                  <a:t>A</a:t>
                </a:r>
                <a:r>
                  <a:rPr lang="zh-TW" altLang="en-US" dirty="0"/>
                  <a:t>為</a:t>
                </a:r>
                <a:r>
                  <a:rPr lang="en-US" altLang="zh-TW" dirty="0"/>
                  <a:t>A+B</a:t>
                </a:r>
                <a:r>
                  <a:rPr lang="zh-TW" altLang="en-US" dirty="0"/>
                  <a:t>，輸出</a:t>
                </a:r>
                <a:r>
                  <a:rPr lang="en-US" altLang="zh-TW" dirty="0"/>
                  <a:t>B</a:t>
                </a:r>
                <a:r>
                  <a:rPr lang="zh-TW" altLang="en-US" dirty="0"/>
                  <a:t>為</a:t>
                </a:r>
                <a:r>
                  <a:rPr lang="en-US" altLang="zh-TW" dirty="0"/>
                  <a:t>(A+B)</a:t>
                </a:r>
                <a:r>
                  <a:rPr lang="zh-TW" altLang="en-US" dirty="0"/>
                  <a:t>呈上旋轉因子的反元素</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會換成反元素，而且在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在兩個模式下共用加法器、減法器、乘法器以及</a:t>
            </a:r>
            <a:r>
              <a:rPr lang="en-US" altLang="zh-TW" dirty="0"/>
              <a:t>Modular Reduction</a:t>
            </a:r>
            <a:r>
              <a:rPr lang="zh-TW" altLang="en-US" dirty="0"/>
              <a:t>，只有輸入輸出連接不同，以及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sym typeface="Wingdings" panose="05000000000000000000" pitchFamily="2" charset="2"/>
            </a:endParaRPr>
          </a:p>
          <a:p>
            <a:r>
              <a:rPr lang="zh-TW" altLang="en-US" dirty="0">
                <a:sym typeface="Wingdings" panose="05000000000000000000" pitchFamily="2" charset="2"/>
              </a:rPr>
              <a:t>在</a:t>
            </a:r>
            <a:r>
              <a:rPr lang="en-US" altLang="zh-TW" dirty="0">
                <a:sym typeface="Wingdings" panose="05000000000000000000" pitchFamily="2" charset="2"/>
              </a:rPr>
              <a:t>NTT</a:t>
            </a:r>
            <a:r>
              <a:rPr lang="zh-TW" altLang="en-US" dirty="0">
                <a:sym typeface="Wingdings" panose="05000000000000000000" pitchFamily="2" charset="2"/>
              </a:rPr>
              <a:t>模式時</a:t>
            </a:r>
            <a:r>
              <a:rPr lang="en-US" altLang="zh-TW" dirty="0">
                <a:sym typeface="Wingdings" panose="05000000000000000000" pitchFamily="2" charset="2"/>
              </a:rPr>
              <a:t>b</a:t>
            </a:r>
            <a:r>
              <a:rPr lang="zh-TW" altLang="en-US" dirty="0">
                <a:sym typeface="Wingdings" panose="05000000000000000000" pitchFamily="2" charset="2"/>
              </a:rPr>
              <a:t>會先與旋轉因子相乘在經過</a:t>
            </a:r>
            <a:r>
              <a:rPr lang="en-US" altLang="zh-TW" dirty="0">
                <a:sym typeface="Wingdings" panose="05000000000000000000" pitchFamily="2" charset="2"/>
              </a:rPr>
              <a:t>Modular Reduction</a:t>
            </a:r>
            <a:r>
              <a:rPr lang="zh-TW" altLang="en-US" dirty="0">
                <a:sym typeface="Wingdings" panose="05000000000000000000" pitchFamily="2" charset="2"/>
              </a:rPr>
              <a:t>處理，在與</a:t>
            </a:r>
            <a:r>
              <a:rPr lang="en-US" altLang="zh-TW" dirty="0">
                <a:sym typeface="Wingdings" panose="05000000000000000000" pitchFamily="2" charset="2"/>
              </a:rPr>
              <a:t>a</a:t>
            </a:r>
            <a:r>
              <a:rPr lang="zh-TW" altLang="en-US" dirty="0">
                <a:sym typeface="Wingdings" panose="05000000000000000000" pitchFamily="2" charset="2"/>
              </a:rPr>
              <a:t>進行模加與模減處理當作輸出</a:t>
            </a:r>
            <a:endParaRPr lang="en-US" altLang="zh-TW" dirty="0">
              <a:sym typeface="Wingdings" panose="05000000000000000000" pitchFamily="2" charset="2"/>
            </a:endParaRP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在</a:t>
            </a:r>
            <a:r>
              <a:rPr lang="en-US" altLang="zh-TW" dirty="0">
                <a:sym typeface="Wingdings" panose="05000000000000000000" pitchFamily="2" charset="2"/>
              </a:rPr>
              <a:t>INTT</a:t>
            </a:r>
            <a:r>
              <a:rPr lang="zh-TW" altLang="en-US" dirty="0">
                <a:sym typeface="Wingdings" panose="05000000000000000000" pitchFamily="2" charset="2"/>
              </a:rPr>
              <a:t>模式時</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輸入會先進行模減再與旋轉因子的</a:t>
            </a:r>
            <a:r>
              <a:rPr lang="zh-TW" altLang="en-US" dirty="0"/>
              <a:t>反元素</a:t>
            </a:r>
            <a:r>
              <a:rPr lang="zh-TW" altLang="en-US" dirty="0">
                <a:sym typeface="Wingdings" panose="05000000000000000000" pitchFamily="2" charset="2"/>
              </a:rPr>
              <a:t>相乘後進行</a:t>
            </a:r>
            <a:r>
              <a:rPr lang="en-US" altLang="zh-TW" dirty="0">
                <a:sym typeface="Wingdings" panose="05000000000000000000" pitchFamily="2" charset="2"/>
              </a:rPr>
              <a:t>Modular Reduction</a:t>
            </a:r>
            <a:r>
              <a:rPr lang="zh-TW" altLang="en-US" dirty="0">
                <a:sym typeface="Wingdings" panose="05000000000000000000" pitchFamily="2" charset="2"/>
              </a:rPr>
              <a:t>處理，另外一個輸出則是</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進行模加後輸出</a:t>
            </a:r>
            <a:endParaRPr lang="en-US" altLang="zh-TW" dirty="0">
              <a:sym typeface="Wingdings" panose="05000000000000000000" pitchFamily="2" charset="2"/>
            </a:endParaRPr>
          </a:p>
          <a:p>
            <a:endParaRPr lang="en-US" altLang="zh-CN" dirty="0">
              <a:sym typeface="Wingdings" panose="05000000000000000000" pitchFamily="2" charset="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40</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整體系統以模組化方式設計，並以面積優化為最優先考量，核心運算模組包含 </a:t>
            </a:r>
            <a:r>
              <a:rPr lang="en-US" altLang="zh-TW" dirty="0"/>
              <a:t>Keccak</a:t>
            </a:r>
            <a:r>
              <a:rPr lang="zh-TW" altLang="en-US" dirty="0"/>
              <a:t>、</a:t>
            </a:r>
            <a:r>
              <a:rPr lang="en-US" altLang="zh-TW" dirty="0"/>
              <a:t>NTT/INTT</a:t>
            </a:r>
            <a:r>
              <a:rPr lang="zh-TW" altLang="en-US" dirty="0"/>
              <a:t>、</a:t>
            </a:r>
            <a:r>
              <a:rPr lang="en-US" altLang="zh-TW" dirty="0"/>
              <a:t>PWM</a:t>
            </a:r>
            <a:r>
              <a:rPr lang="zh-TW" altLang="en-US" dirty="0"/>
              <a:t>、</a:t>
            </a:r>
            <a:r>
              <a:rPr lang="en-US" altLang="zh-TW" dirty="0"/>
              <a:t>Decomposer</a:t>
            </a:r>
            <a:r>
              <a:rPr lang="zh-TW" altLang="en-US" dirty="0"/>
              <a:t>、 </a:t>
            </a:r>
            <a:r>
              <a:rPr lang="en-US" altLang="zh-TW" dirty="0" err="1"/>
              <a:t>MakeHint</a:t>
            </a:r>
            <a:r>
              <a:rPr lang="zh-TW" altLang="en-US" dirty="0"/>
              <a:t>、</a:t>
            </a:r>
            <a:r>
              <a:rPr lang="en-US" altLang="zh-TW" dirty="0" err="1"/>
              <a:t>UseHint</a:t>
            </a:r>
            <a:r>
              <a:rPr lang="en-US" altLang="zh-TW" dirty="0"/>
              <a:t> </a:t>
            </a:r>
            <a:r>
              <a:rPr lang="zh-TW" altLang="en-US" dirty="0"/>
              <a:t>等，並整合資料記憶體（</a:t>
            </a:r>
            <a:r>
              <a:rPr lang="en-US" altLang="zh-TW" dirty="0"/>
              <a:t>Data Mem</a:t>
            </a:r>
            <a:r>
              <a:rPr lang="zh-TW" altLang="en-US" dirty="0"/>
              <a:t>）、</a:t>
            </a:r>
            <a:r>
              <a:rPr lang="en-US" altLang="zh-TW" dirty="0"/>
              <a:t>AXI Stream/Lite </a:t>
            </a:r>
            <a:r>
              <a:rPr lang="zh-TW" altLang="en-US" dirty="0"/>
              <a:t>介面與控 制模組。針對 </a:t>
            </a:r>
            <a:r>
              <a:rPr lang="en-US" altLang="zh-TW" dirty="0"/>
              <a:t>ML-DSA </a:t>
            </a:r>
            <a:r>
              <a:rPr lang="zh-TW" altLang="en-US" dirty="0"/>
              <a:t>三大核心流程：金鑰產生（</a:t>
            </a:r>
            <a:r>
              <a:rPr lang="en-US" altLang="zh-TW" dirty="0" err="1"/>
              <a:t>KeyGen</a:t>
            </a:r>
            <a:r>
              <a:rPr lang="zh-TW" altLang="en-US" dirty="0"/>
              <a:t>）、簽章（</a:t>
            </a:r>
            <a:r>
              <a:rPr lang="en-US" altLang="zh-TW" dirty="0" err="1"/>
              <a:t>SignGen</a:t>
            </a:r>
            <a:r>
              <a:rPr lang="zh-TW" altLang="en-US" dirty="0"/>
              <a:t>）與 驗證（</a:t>
            </a:r>
            <a:r>
              <a:rPr lang="en-US" altLang="zh-TW" dirty="0"/>
              <a:t>Verify</a:t>
            </a:r>
            <a:r>
              <a:rPr lang="zh-TW" altLang="en-US" dirty="0"/>
              <a:t>）皆由有限狀態機（</a:t>
            </a:r>
            <a:r>
              <a:rPr lang="en-US" altLang="zh-TW" dirty="0"/>
              <a:t>Finite State Machine, FSM</a:t>
            </a:r>
            <a:r>
              <a:rPr lang="zh-TW" altLang="en-US" dirty="0"/>
              <a:t>）負責管理執行順序，透過模式控制信號啟動對應功能模組。在設計上，為提升資源使用效率並減少等待延遲， 採用模組共享與時間錯開排程策略，根據不同模式依序調度模組，避免閒置與硬體重複。</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Keccak </a:t>
            </a:r>
            <a:r>
              <a:rPr lang="zh-TW" altLang="en-US" dirty="0"/>
              <a:t>雜湊模組負責執行種子轉換與隨機資料生成，多項式運算模組（</a:t>
            </a:r>
            <a:r>
              <a:rPr lang="en-US" altLang="zh-TW" dirty="0"/>
              <a:t>NTT </a:t>
            </a:r>
            <a:r>
              <a:rPr lang="zh-TW" altLang="en-US" dirty="0"/>
              <a:t>與 </a:t>
            </a:r>
            <a:r>
              <a:rPr lang="en-US" altLang="zh-TW" dirty="0"/>
              <a:t>PWMAC</a:t>
            </a:r>
            <a:r>
              <a:rPr lang="zh-TW" altLang="en-US" dirty="0"/>
              <a:t>）用於計算 </a:t>
            </a:r>
            <a:r>
              <a:rPr lang="en-US" altLang="zh-TW" dirty="0"/>
              <a:t>t = A · s1 + s2</a:t>
            </a:r>
            <a:r>
              <a:rPr lang="zh-TW" altLang="en-US" dirty="0"/>
              <a:t>，最後將結果進行分解後由編碼模組完成金鑰封 裝，輸出公私鑰。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前六階段主要進行私鑰解碼、雜湊與矩陣生成等前處理，</a:t>
            </a:r>
            <a:r>
              <a:rPr lang="en-US" altLang="zh-TW" dirty="0"/>
              <a:t>Stage 6 </a:t>
            </a:r>
            <a:r>
              <a:rPr lang="zh-TW" altLang="en-US" dirty="0"/>
              <a:t>起則進入重複 嘗試區段。系統透過 </a:t>
            </a:r>
            <a:r>
              <a:rPr lang="en-US" altLang="zh-TW" dirty="0"/>
              <a:t>FSM </a:t>
            </a:r>
            <a:r>
              <a:rPr lang="zh-TW" altLang="en-US" dirty="0"/>
              <a:t>控制判斷是否符合簽章條件，若不滿足則跳回 </a:t>
            </a:r>
            <a:r>
              <a:rPr lang="en-US" altLang="zh-TW" dirty="0"/>
              <a:t>Stage 6 </a:t>
            </a:r>
            <a:r>
              <a:rPr lang="zh-TW" altLang="en-US" dirty="0"/>
              <a:t>進 行新一輪嘗試。當簽章條件成立後，</a:t>
            </a:r>
            <a:r>
              <a:rPr lang="en-US" altLang="zh-TW" dirty="0"/>
              <a:t>Stage 20 </a:t>
            </a:r>
            <a:r>
              <a:rPr lang="zh-TW" altLang="en-US" dirty="0"/>
              <a:t>至 </a:t>
            </a:r>
            <a:r>
              <a:rPr lang="en-US" altLang="zh-TW" dirty="0"/>
              <a:t>Stage 22 </a:t>
            </a:r>
            <a:r>
              <a:rPr lang="zh-TW" altLang="en-US" dirty="0"/>
              <a:t>將 </a:t>
            </a:r>
            <a:r>
              <a:rPr lang="en-US" altLang="zh-TW" dirty="0"/>
              <a:t>(˜c, z, h) </a:t>
            </a:r>
            <a:r>
              <a:rPr lang="zh-TW" altLang="en-US" dirty="0"/>
              <a:t>進行封裝並串流 輸出。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驗證起始階段包括對公鑰與簽章資料解碼、雜湊值計算與 </a:t>
            </a:r>
            <a:r>
              <a:rPr lang="en-US" altLang="zh-TW" dirty="0"/>
              <a:t>challenge </a:t>
            </a:r>
            <a:r>
              <a:rPr lang="zh-TW" altLang="en-US" dirty="0"/>
              <a:t>抽樣。中段 透過 </a:t>
            </a:r>
            <a:r>
              <a:rPr lang="en-US" altLang="zh-TW" dirty="0"/>
              <a:t>NTT </a:t>
            </a:r>
            <a:r>
              <a:rPr lang="zh-TW" altLang="en-US" dirty="0"/>
              <a:t>與 </a:t>
            </a:r>
            <a:r>
              <a:rPr lang="en-US" altLang="zh-TW" dirty="0"/>
              <a:t>PWMAC </a:t>
            </a:r>
            <a:r>
              <a:rPr lang="zh-TW" altLang="en-US" dirty="0"/>
              <a:t>計算 </a:t>
            </a:r>
            <a:r>
              <a:rPr lang="en-US" altLang="zh-TW" dirty="0"/>
              <a:t>w ′ = A · z − c · t1 · 2 d</a:t>
            </a:r>
            <a:r>
              <a:rPr lang="zh-TW" altLang="en-US" dirty="0"/>
              <a:t>，並使用 </a:t>
            </a:r>
            <a:r>
              <a:rPr lang="en-US" altLang="zh-TW" dirty="0" err="1"/>
              <a:t>UseHint</a:t>
            </a:r>
            <a:r>
              <a:rPr lang="en-US" altLang="zh-TW" dirty="0"/>
              <a:t> </a:t>
            </a:r>
            <a:r>
              <a:rPr lang="zh-TW" altLang="en-US" dirty="0"/>
              <a:t>還原出 </a:t>
            </a:r>
            <a:r>
              <a:rPr lang="en-US" altLang="zh-TW" dirty="0"/>
              <a:t>w1</a:t>
            </a:r>
            <a:r>
              <a:rPr lang="zh-TW" altLang="en-US" dirty="0"/>
              <a:t>。最終階 段將重新計算之雜湊與簽章中之 </a:t>
            </a:r>
            <a:r>
              <a:rPr lang="en-US" altLang="zh-TW" dirty="0"/>
              <a:t>c˜</a:t>
            </a:r>
            <a:r>
              <a:rPr lang="zh-TW" altLang="en-US" dirty="0"/>
              <a:t>比對，判定驗證結果。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r>
              <a:rPr lang="zh-TW" altLang="en-US" dirty="0"/>
              <a:t>這是採樣模組架構，主要接收 </a:t>
            </a:r>
            <a:r>
              <a:rPr lang="en-US" altLang="zh-TW" dirty="0"/>
              <a:t>Keccak </a:t>
            </a:r>
            <a:r>
              <a:rPr lang="zh-TW" altLang="en-US" dirty="0"/>
              <a:t>輸出資料，透過中間的 </a:t>
            </a:r>
            <a:r>
              <a:rPr lang="en-US" altLang="zh-TW" dirty="0"/>
              <a:t>Buffer </a:t>
            </a:r>
            <a:r>
              <a:rPr lang="zh-TW" altLang="en-US" dirty="0"/>
              <a:t>暫存，再依不同模式送到對應模組，例如 </a:t>
            </a:r>
            <a:r>
              <a:rPr lang="en-US" altLang="zh-TW" dirty="0" err="1"/>
              <a:t>ExpandS</a:t>
            </a:r>
            <a:r>
              <a:rPr lang="zh-TW" altLang="en-US" dirty="0"/>
              <a:t>、</a:t>
            </a:r>
            <a:r>
              <a:rPr lang="en-US" altLang="zh-TW" dirty="0" err="1"/>
              <a:t>ExpandA</a:t>
            </a:r>
            <a:r>
              <a:rPr lang="en-US" altLang="zh-TW" dirty="0"/>
              <a:t> </a:t>
            </a:r>
            <a:r>
              <a:rPr lang="zh-TW" altLang="en-US" dirty="0"/>
              <a:t>等。</a:t>
            </a:r>
          </a:p>
          <a:p>
            <a:r>
              <a:rPr lang="en-US" altLang="zh-TW" dirty="0"/>
              <a:t>Controller </a:t>
            </a:r>
            <a:r>
              <a:rPr lang="zh-TW" altLang="en-US" dirty="0"/>
              <a:t>負責切換資料路徑，若 </a:t>
            </a:r>
            <a:r>
              <a:rPr lang="en-US" altLang="zh-TW" dirty="0"/>
              <a:t>buffer </a:t>
            </a:r>
            <a:r>
              <a:rPr lang="zh-TW" altLang="en-US" dirty="0"/>
              <a:t>資料不足，會主動發出 </a:t>
            </a:r>
            <a:r>
              <a:rPr lang="en-US" altLang="zh-TW" dirty="0"/>
              <a:t>squeeze </a:t>
            </a:r>
            <a:r>
              <a:rPr lang="zh-TW" altLang="en-US" dirty="0"/>
              <a:t>請求。</a:t>
            </a:r>
          </a:p>
          <a:p>
            <a:r>
              <a:rPr lang="zh-TW" altLang="en-US" dirty="0"/>
              <a:t>整個架構採共用設計，一組資料通道支援五種採樣模式，有效節省硬體空間。</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r>
              <a:rPr lang="zh-TW" altLang="en-US" dirty="0"/>
              <a:t>這是 </a:t>
            </a:r>
            <a:r>
              <a:rPr lang="en-US" altLang="zh-TW" dirty="0" err="1"/>
              <a:t>ExpandS</a:t>
            </a:r>
            <a:r>
              <a:rPr lang="en-US" altLang="zh-TW" dirty="0"/>
              <a:t> </a:t>
            </a:r>
            <a:r>
              <a:rPr lang="zh-TW" altLang="en-US" dirty="0"/>
              <a:t>模組的架構圖。每次輸入 </a:t>
            </a:r>
            <a:r>
              <a:rPr lang="en-US" altLang="zh-TW" dirty="0"/>
              <a:t>8 </a:t>
            </a:r>
            <a:r>
              <a:rPr lang="zh-TW" altLang="en-US" dirty="0"/>
              <a:t>位元資料會拆成兩組 </a:t>
            </a:r>
            <a:r>
              <a:rPr lang="en-US" altLang="zh-TW" dirty="0"/>
              <a:t>4-bit </a:t>
            </a:r>
            <a:r>
              <a:rPr lang="zh-TW" altLang="en-US" dirty="0"/>
              <a:t>半位元資料，分別送進 </a:t>
            </a:r>
            <a:r>
              <a:rPr lang="en-US" altLang="zh-TW" dirty="0" err="1"/>
              <a:t>CoeffFromHalfByte</a:t>
            </a:r>
            <a:r>
              <a:rPr lang="en-US" altLang="zh-TW" dirty="0"/>
              <a:t> </a:t>
            </a:r>
            <a:r>
              <a:rPr lang="zh-TW" altLang="en-US" dirty="0"/>
              <a:t>模組，將其轉換成 </a:t>
            </a:r>
            <a:r>
              <a:rPr lang="en-US" altLang="zh-TW" dirty="0"/>
              <a:t>[-2, 2] </a:t>
            </a:r>
            <a:r>
              <a:rPr lang="zh-TW" altLang="en-US" dirty="0"/>
              <a:t>範圍的取樣結果。</a:t>
            </a:r>
          </a:p>
          <a:p>
            <a:r>
              <a:rPr lang="zh-TW" altLang="en-US" dirty="0"/>
              <a:t>如果該 </a:t>
            </a:r>
            <a:r>
              <a:rPr lang="en-US" altLang="zh-TW" dirty="0"/>
              <a:t>4-bit </a:t>
            </a:r>
            <a:r>
              <a:rPr lang="zh-TW" altLang="en-US" dirty="0"/>
              <a:t>資料不是無效值（也就是 </a:t>
            </a:r>
            <a:r>
              <a:rPr lang="en-US" altLang="zh-TW" dirty="0"/>
              <a:t>15</a:t>
            </a:r>
            <a:r>
              <a:rPr lang="zh-TW" altLang="en-US" dirty="0"/>
              <a:t>），就會被視為有效採樣，對應的計數會累加到 </a:t>
            </a:r>
            <a:r>
              <a:rPr lang="en-US" altLang="zh-TW" dirty="0" err="1"/>
              <a:t>j_plus_num</a:t>
            </a:r>
            <a:r>
              <a:rPr lang="zh-TW" altLang="en-US" dirty="0"/>
              <a:t>。</a:t>
            </a:r>
          </a:p>
          <a:p>
            <a:r>
              <a:rPr lang="zh-TW" altLang="en-US" dirty="0"/>
              <a:t>這整個流程是透過查表（</a:t>
            </a:r>
            <a:r>
              <a:rPr lang="en-US" altLang="zh-TW" dirty="0"/>
              <a:t>LUT</a:t>
            </a:r>
            <a:r>
              <a:rPr lang="zh-TW" altLang="en-US" dirty="0"/>
              <a:t>）方式實現，最終會輸出兩筆擴展後的結果，對應到 </a:t>
            </a:r>
            <a:r>
              <a:rPr lang="en-US" altLang="zh-TW" dirty="0"/>
              <a:t>z0 </a:t>
            </a:r>
            <a:r>
              <a:rPr lang="zh-TW" altLang="en-US" dirty="0"/>
              <a:t>和 </a:t>
            </a:r>
            <a:r>
              <a:rPr lang="en-US" altLang="zh-TW" dirty="0"/>
              <a:t>z1</a:t>
            </a:r>
            <a:r>
              <a:rPr lang="zh-TW" altLang="en-US" dirty="0"/>
              <a:t>。</a:t>
            </a:r>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r>
              <a:rPr lang="zh-TW" altLang="en-US" dirty="0"/>
              <a:t>這是 </a:t>
            </a:r>
            <a:r>
              <a:rPr lang="en-US" altLang="zh-TW" dirty="0" err="1"/>
              <a:t>ExpandA</a:t>
            </a:r>
            <a:r>
              <a:rPr lang="en-US" altLang="zh-TW" dirty="0"/>
              <a:t> </a:t>
            </a:r>
            <a:r>
              <a:rPr lang="zh-TW" altLang="en-US" dirty="0"/>
              <a:t>模組的資料抽取邏輯，每次會輸入 </a:t>
            </a:r>
            <a:r>
              <a:rPr lang="en-US" altLang="zh-TW" dirty="0"/>
              <a:t>48 </a:t>
            </a:r>
            <a:r>
              <a:rPr lang="zh-TW" altLang="en-US" dirty="0"/>
              <a:t>位元資料，對應兩組 </a:t>
            </a:r>
            <a:r>
              <a:rPr lang="en-US" altLang="zh-TW" dirty="0"/>
              <a:t>24-bit </a:t>
            </a:r>
            <a:r>
              <a:rPr lang="zh-TW" altLang="en-US" dirty="0"/>
              <a:t>的樣本。</a:t>
            </a:r>
          </a:p>
          <a:p>
            <a:r>
              <a:rPr lang="zh-TW" altLang="en-US" dirty="0"/>
              <a:t>這兩組資料都會拿去跟模數 </a:t>
            </a:r>
            <a:r>
              <a:rPr lang="en-US" altLang="zh-TW" dirty="0"/>
              <a:t>$q = 8380417$ </a:t>
            </a:r>
            <a:r>
              <a:rPr lang="zh-TW" altLang="en-US" dirty="0"/>
              <a:t>做比較，判斷是否為有效樣本。若小於 </a:t>
            </a:r>
            <a:r>
              <a:rPr lang="en-US" altLang="zh-TW" dirty="0"/>
              <a:t>$q$</a:t>
            </a:r>
            <a:r>
              <a:rPr lang="zh-TW" altLang="en-US" dirty="0"/>
              <a:t>，就會被送到輸出端 </a:t>
            </a:r>
            <a:r>
              <a:rPr lang="en-US" altLang="zh-TW" dirty="0"/>
              <a:t>A0 </a:t>
            </a:r>
            <a:r>
              <a:rPr lang="zh-TW" altLang="en-US" dirty="0"/>
              <a:t>或 </a:t>
            </a:r>
            <a:r>
              <a:rPr lang="en-US" altLang="zh-TW" dirty="0"/>
              <a:t>A1</a:t>
            </a:r>
            <a:r>
              <a:rPr lang="zh-TW" altLang="en-US" dirty="0"/>
              <a:t>，同時 </a:t>
            </a:r>
            <a:r>
              <a:rPr lang="en-US" altLang="zh-TW" dirty="0" err="1"/>
              <a:t>j_plus_num</a:t>
            </a:r>
            <a:r>
              <a:rPr lang="en-US" altLang="zh-TW" dirty="0"/>
              <a:t> </a:t>
            </a:r>
            <a:r>
              <a:rPr lang="zh-TW" altLang="en-US" dirty="0"/>
              <a:t>也會記錄下這次成功的樣本數。</a:t>
            </a:r>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r>
              <a:rPr lang="zh-TW" altLang="en-US" dirty="0"/>
              <a:t>這是 </a:t>
            </a:r>
            <a:r>
              <a:rPr lang="en-US" altLang="zh-TW" dirty="0" err="1"/>
              <a:t>ExpandMASK</a:t>
            </a:r>
            <a:r>
              <a:rPr lang="en-US" altLang="zh-TW" dirty="0"/>
              <a:t> </a:t>
            </a:r>
            <a:r>
              <a:rPr lang="zh-TW" altLang="en-US" dirty="0"/>
              <a:t>模組的結構圖。每次會輸入兩筆 </a:t>
            </a:r>
            <a:r>
              <a:rPr lang="en-US" altLang="zh-TW" dirty="0"/>
              <a:t>18-bit </a:t>
            </a:r>
            <a:r>
              <a:rPr lang="zh-TW" altLang="en-US" dirty="0"/>
              <a:t>資料，總共 </a:t>
            </a:r>
            <a:r>
              <a:rPr lang="en-US" altLang="zh-TW" dirty="0"/>
              <a:t>36 bits</a:t>
            </a:r>
            <a:r>
              <a:rPr lang="zh-TW" altLang="en-US" dirty="0"/>
              <a:t>。模組首先判斷每筆資料是否大於 </a:t>
            </a:r>
            <a:r>
              <a:rPr lang="en-US" altLang="zh-TW" dirty="0"/>
              <a:t>$2^{17}$</a:t>
            </a:r>
            <a:r>
              <a:rPr lang="zh-TW" altLang="en-US" dirty="0"/>
              <a:t>，若是，就代表它原本是負數，需要先扣掉 </a:t>
            </a:r>
            <a:r>
              <a:rPr lang="en-US" altLang="zh-TW" dirty="0"/>
              <a:t>$2^{17}$</a:t>
            </a:r>
            <a:r>
              <a:rPr lang="zh-TW" altLang="en-US" dirty="0"/>
              <a:t>，再加上模數 </a:t>
            </a:r>
            <a:r>
              <a:rPr lang="en-US" altLang="zh-TW" dirty="0"/>
              <a:t>$q$ </a:t>
            </a:r>
            <a:r>
              <a:rPr lang="zh-TW" altLang="en-US" dirty="0"/>
              <a:t>做正規化；若不是，則直接用 </a:t>
            </a:r>
            <a:r>
              <a:rPr lang="en-US" altLang="zh-TW" dirty="0"/>
              <a:t>$131072 - </a:t>
            </a:r>
            <a:r>
              <a:rPr lang="zh-TW" altLang="en-US" dirty="0"/>
              <a:t>資料值</a:t>
            </a:r>
            <a:r>
              <a:rPr lang="en-US" altLang="zh-TW" dirty="0"/>
              <a:t>$ </a:t>
            </a:r>
            <a:r>
              <a:rPr lang="zh-TW" altLang="en-US" dirty="0"/>
              <a:t>當成結果。</a:t>
            </a:r>
          </a:p>
          <a:p>
            <a:r>
              <a:rPr lang="zh-TW" altLang="en-US" dirty="0"/>
              <a:t>這樣設計可以把正負數都轉換成模 </a:t>
            </a:r>
            <a:r>
              <a:rPr lang="en-US" altLang="zh-TW" dirty="0"/>
              <a:t>$q$ </a:t>
            </a:r>
            <a:r>
              <a:rPr lang="zh-TW" altLang="en-US" dirty="0"/>
              <a:t>下的等效正值，並保證輸出範圍正確。由於每次固定產出兩筆有效資料，因此 </a:t>
            </a:r>
            <a:r>
              <a:rPr lang="en-US" altLang="zh-TW" dirty="0" err="1"/>
              <a:t>j_plus_num</a:t>
            </a:r>
            <a:r>
              <a:rPr lang="en-US" altLang="zh-TW" dirty="0"/>
              <a:t> </a:t>
            </a:r>
            <a:r>
              <a:rPr lang="zh-TW" altLang="en-US" dirty="0"/>
              <a:t>都設為 </a:t>
            </a:r>
            <a:r>
              <a:rPr lang="en-US" altLang="zh-TW" dirty="0"/>
              <a:t>2</a:t>
            </a:r>
            <a:r>
              <a:rPr lang="zh-TW" altLang="en-US"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r>
              <a:rPr lang="zh-TW" altLang="en-US" dirty="0"/>
              <a:t>這是 </a:t>
            </a:r>
            <a:r>
              <a:rPr lang="en-US" altLang="zh-TW" dirty="0" err="1"/>
              <a:t>SampleInBall</a:t>
            </a:r>
            <a:r>
              <a:rPr lang="en-US" altLang="zh-TW" dirty="0"/>
              <a:t> </a:t>
            </a:r>
            <a:r>
              <a:rPr lang="zh-TW" altLang="en-US" dirty="0"/>
              <a:t>模組的控制流程，每次會接收一筆 </a:t>
            </a:r>
            <a:r>
              <a:rPr lang="en-US" altLang="zh-TW" dirty="0"/>
              <a:t>8-bit </a:t>
            </a:r>
            <a:r>
              <a:rPr lang="zh-TW" altLang="en-US" dirty="0"/>
              <a:t>資料，搭配先前從 </a:t>
            </a:r>
            <a:r>
              <a:rPr lang="en-US" altLang="zh-TW" dirty="0"/>
              <a:t>64-bit </a:t>
            </a:r>
            <a:r>
              <a:rPr lang="zh-TW" altLang="en-US" dirty="0"/>
              <a:t>隨機資料中產生的控制向量 </a:t>
            </a:r>
            <a:r>
              <a:rPr lang="en-US" altLang="zh-TW" dirty="0"/>
              <a:t>$H$</a:t>
            </a:r>
            <a:r>
              <a:rPr lang="zh-TW" altLang="en-US" dirty="0"/>
              <a:t>。</a:t>
            </a:r>
          </a:p>
          <a:p>
            <a:r>
              <a:rPr lang="zh-TW" altLang="en-US" dirty="0"/>
              <a:t>模組會用其中的 </a:t>
            </a:r>
            <a:r>
              <a:rPr lang="en-US" altLang="zh-TW" dirty="0"/>
              <a:t>$H[0]$ </a:t>
            </a:r>
            <a:r>
              <a:rPr lang="zh-TW" altLang="en-US" dirty="0"/>
              <a:t>作為目前這筆資料的方向指示，再根據目前的 </a:t>
            </a:r>
            <a:r>
              <a:rPr lang="en-US" altLang="zh-TW" dirty="0"/>
              <a:t>index </a:t>
            </a:r>
            <a:r>
              <a:rPr lang="zh-TW" altLang="en-US" dirty="0"/>
              <a:t>值 </a:t>
            </a:r>
            <a:r>
              <a:rPr lang="en-US" altLang="zh-TW" dirty="0"/>
              <a:t>$</a:t>
            </a:r>
            <a:r>
              <a:rPr lang="en-US" altLang="zh-TW" dirty="0" err="1"/>
              <a:t>i</a:t>
            </a:r>
            <a:r>
              <a:rPr lang="en-US" altLang="zh-TW" dirty="0"/>
              <a:t>$ </a:t>
            </a:r>
            <a:r>
              <a:rPr lang="zh-TW" altLang="en-US" dirty="0"/>
              <a:t>和目標 </a:t>
            </a:r>
            <a:r>
              <a:rPr lang="en-US" altLang="zh-TW" dirty="0"/>
              <a:t>$j$ </a:t>
            </a:r>
            <a:r>
              <a:rPr lang="zh-TW" altLang="en-US" dirty="0"/>
              <a:t>來判斷是否接受這筆樣本。</a:t>
            </a:r>
          </a:p>
          <a:p>
            <a:r>
              <a:rPr lang="zh-TW" altLang="en-US" dirty="0"/>
              <a:t>如果合格，系統就根據 </a:t>
            </a:r>
            <a:r>
              <a:rPr lang="en-US" altLang="zh-TW" dirty="0"/>
              <a:t>$H[0]$ </a:t>
            </a:r>
            <a:r>
              <a:rPr lang="zh-TW" altLang="en-US" dirty="0"/>
              <a:t>決定要寫入常數 </a:t>
            </a:r>
            <a:r>
              <a:rPr lang="en-US" altLang="zh-TW" dirty="0"/>
              <a:t>1 </a:t>
            </a:r>
            <a:r>
              <a:rPr lang="zh-TW" altLang="en-US" dirty="0"/>
              <a:t>還是 </a:t>
            </a:r>
            <a:r>
              <a:rPr lang="en-US" altLang="zh-TW" dirty="0"/>
              <a:t>$q-1$</a:t>
            </a:r>
            <a:r>
              <a:rPr lang="zh-TW" altLang="en-US" dirty="0"/>
              <a:t>，並同步從記憶體抓出對應原始位置的資料完成更新。每筆資料的結果也會標示在 </a:t>
            </a:r>
            <a:r>
              <a:rPr lang="en-US" altLang="zh-TW" dirty="0" err="1"/>
              <a:t>j_plus_num</a:t>
            </a:r>
            <a:r>
              <a:rPr lang="zh-TW" altLang="en-US" dirty="0"/>
              <a:t>。</a:t>
            </a:r>
          </a:p>
          <a:p>
            <a:r>
              <a:rPr lang="zh-TW" altLang="en-US" dirty="0"/>
              <a:t>整體設計確保每次只產出一筆有效樣本，並維持正確的隨機性與索引更新。</a:t>
            </a:r>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的設計，使得整體簽章流程可以在非互動的情況下完成。</a:t>
            </a:r>
            <a:endParaRPr lang="en-US" altLang="zh-TW" dirty="0"/>
          </a:p>
          <a:p>
            <a:endParaRPr lang="zh-TW" altLang="en-US" dirty="0"/>
          </a:p>
          <a:p>
            <a:r>
              <a:rPr lang="zh-TW" altLang="en-US" dirty="0"/>
              <a:t>在隨機性方面，搭配拒絕採樣（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r>
              <a:rPr lang="zh-TW" altLang="en-US" dirty="0"/>
              <a:t>整個設計支援向量乘法與加法操作，是系統中計算核心之一。</a:t>
            </a:r>
          </a:p>
          <a:p>
            <a:r>
              <a:rPr lang="zh-TW" altLang="en-US" dirty="0"/>
              <a:t>它包含兩組資料通道（</a:t>
            </a:r>
            <a:r>
              <a:rPr lang="en-US" altLang="zh-TW" dirty="0"/>
              <a:t>a </a:t>
            </a:r>
            <a:r>
              <a:rPr lang="zh-TW" altLang="en-US" dirty="0"/>
              <a:t>組與 </a:t>
            </a:r>
            <a:r>
              <a:rPr lang="en-US" altLang="zh-TW" dirty="0"/>
              <a:t>b </a:t>
            </a:r>
            <a:r>
              <a:rPr lang="zh-TW" altLang="en-US" dirty="0"/>
              <a:t>組）</a:t>
            </a:r>
          </a:p>
          <a:p>
            <a:r>
              <a:rPr lang="zh-TW" altLang="en-US" dirty="0"/>
              <a:t>這個模組特別支援三種操作模式，包括：</a:t>
            </a:r>
          </a:p>
          <a:p>
            <a:r>
              <a:rPr lang="zh-TW" altLang="en-US" dirty="0"/>
              <a:t>矩陣與向量的乘加（</a:t>
            </a:r>
            <a:r>
              <a:rPr lang="en-US" altLang="zh-TW" dirty="0"/>
              <a:t>MATRIX_VECTOR</a:t>
            </a:r>
            <a:r>
              <a:rPr lang="zh-TW" altLang="en-US" dirty="0"/>
              <a:t>）、</a:t>
            </a:r>
          </a:p>
          <a:p>
            <a:r>
              <a:rPr lang="zh-TW" altLang="en-US" dirty="0"/>
              <a:t>純量與向量的乘法（</a:t>
            </a:r>
            <a:r>
              <a:rPr lang="en-US" altLang="zh-TW" dirty="0"/>
              <a:t>SCALAR_VECTOR</a:t>
            </a:r>
            <a:r>
              <a:rPr lang="zh-TW" altLang="en-US" dirty="0"/>
              <a:t>）、</a:t>
            </a:r>
          </a:p>
          <a:p>
            <a:r>
              <a:rPr lang="zh-TW" altLang="en-US" dirty="0"/>
              <a:t>兩向量的加法（</a:t>
            </a:r>
            <a:r>
              <a:rPr lang="en-US" altLang="zh-TW" dirty="0"/>
              <a:t>ADD_VECTOR</a:t>
            </a:r>
            <a:r>
              <a:rPr lang="zh-TW" altLang="en-US" dirty="0"/>
              <a:t>）。</a:t>
            </a:r>
          </a:p>
          <a:p>
            <a:r>
              <a:rPr lang="zh-TW" altLang="en-US" dirty="0"/>
              <a:t>整個流程會根據控制訊號自動切換操作模式，並透過多工器選擇輸出對應的乘積或累加結果。最後再透過 </a:t>
            </a:r>
            <a:r>
              <a:rPr lang="en-US" altLang="zh-TW" dirty="0" err="1"/>
              <a:t>out_a</a:t>
            </a:r>
            <a:r>
              <a:rPr lang="en-US" altLang="zh-TW" dirty="0"/>
              <a:t> </a:t>
            </a:r>
            <a:r>
              <a:rPr lang="zh-TW" altLang="en-US" dirty="0"/>
              <a:t>與 </a:t>
            </a:r>
            <a:r>
              <a:rPr lang="en-US" altLang="zh-TW" dirty="0" err="1"/>
              <a:t>out_b</a:t>
            </a:r>
            <a:r>
              <a:rPr lang="en-US" altLang="zh-TW" dirty="0"/>
              <a:t> </a:t>
            </a:r>
            <a:r>
              <a:rPr lang="zh-TW" altLang="en-US" dirty="0"/>
              <a:t>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51</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這張圖展示的是我們在 </a:t>
            </a:r>
            <a:r>
              <a:rPr lang="en-US" altLang="zh-TW" dirty="0"/>
              <a:t>FPGA </a:t>
            </a:r>
            <a:r>
              <a:rPr lang="zh-TW" altLang="en-US" dirty="0"/>
              <a:t>上的實作流程。</a:t>
            </a:r>
          </a:p>
          <a:p>
            <a:r>
              <a:rPr lang="zh-TW" altLang="en-US" dirty="0"/>
              <a:t>整體流程主要是使用 </a:t>
            </a:r>
            <a:r>
              <a:rPr lang="en-US" altLang="zh-TW" dirty="0" err="1"/>
              <a:t>Vivado</a:t>
            </a:r>
            <a:r>
              <a:rPr lang="en-US" altLang="zh-TW" dirty="0"/>
              <a:t> 2020.2 </a:t>
            </a:r>
            <a:r>
              <a:rPr lang="zh-TW" altLang="en-US" dirty="0"/>
              <a:t>開發工具，目標平台是 </a:t>
            </a:r>
            <a:r>
              <a:rPr lang="en-US" altLang="zh-TW" dirty="0"/>
              <a:t>Xilinx </a:t>
            </a:r>
            <a:r>
              <a:rPr lang="zh-TW" altLang="en-US" dirty="0"/>
              <a:t>的 </a:t>
            </a:r>
            <a:r>
              <a:rPr lang="en-US" altLang="zh-TW" dirty="0" err="1"/>
              <a:t>Virtex</a:t>
            </a:r>
            <a:r>
              <a:rPr lang="en-US" altLang="zh-TW" dirty="0"/>
              <a:t> </a:t>
            </a:r>
            <a:r>
              <a:rPr lang="en-US" altLang="zh-TW" dirty="0" err="1"/>
              <a:t>UltraScale</a:t>
            </a:r>
            <a:r>
              <a:rPr lang="en-US" altLang="zh-TW" dirty="0"/>
              <a:t>+ XCVU19P</a:t>
            </a:r>
            <a:r>
              <a:rPr lang="zh-TW" altLang="en-US" dirty="0"/>
              <a:t>。</a:t>
            </a:r>
          </a:p>
          <a:p>
            <a:r>
              <a:rPr lang="zh-TW" altLang="en-US" dirty="0"/>
              <a:t>流程分成四個階段：</a:t>
            </a:r>
            <a:br>
              <a:rPr lang="zh-TW" altLang="en-US" dirty="0"/>
            </a:br>
            <a:r>
              <a:rPr lang="zh-TW" altLang="en-US" dirty="0"/>
              <a:t>第一階段是設計輸入，我們使用 </a:t>
            </a:r>
            <a:r>
              <a:rPr lang="en-US" altLang="zh-TW" dirty="0"/>
              <a:t>Verilog </a:t>
            </a:r>
            <a:r>
              <a:rPr lang="zh-TW" altLang="en-US" dirty="0"/>
              <a:t>完整撰寫所有模組功能；</a:t>
            </a:r>
            <a:br>
              <a:rPr lang="zh-TW" altLang="en-US" dirty="0"/>
            </a:br>
            <a:r>
              <a:rPr lang="zh-TW" altLang="en-US" dirty="0"/>
              <a:t>接著會進行行為模擬，比對我們的 </a:t>
            </a:r>
            <a:r>
              <a:rPr lang="en-US" altLang="zh-TW" dirty="0"/>
              <a:t>RTL </a:t>
            </a:r>
            <a:r>
              <a:rPr lang="zh-TW" altLang="en-US" dirty="0"/>
              <a:t>電路與原始 </a:t>
            </a:r>
            <a:r>
              <a:rPr lang="en-US" altLang="zh-TW" dirty="0"/>
              <a:t>Python </a:t>
            </a:r>
            <a:r>
              <a:rPr lang="zh-TW" altLang="en-US" dirty="0"/>
              <a:t>模型是否一致；</a:t>
            </a:r>
            <a:br>
              <a:rPr lang="zh-TW" altLang="en-US" dirty="0"/>
            </a:br>
            <a:r>
              <a:rPr lang="zh-TW" altLang="en-US" dirty="0"/>
              <a:t>再來是進入合成與配置階段，包含時序分析與資源配置；</a:t>
            </a:r>
            <a:br>
              <a:rPr lang="zh-TW" altLang="en-US" dirty="0"/>
            </a:br>
            <a:r>
              <a:rPr lang="zh-TW" altLang="en-US" dirty="0"/>
              <a:t>最後是 </a:t>
            </a:r>
            <a:r>
              <a:rPr lang="en-US" altLang="zh-TW" dirty="0"/>
              <a:t>layout </a:t>
            </a:r>
            <a:r>
              <a:rPr lang="zh-TW" altLang="en-US" dirty="0"/>
              <a:t>後的模擬，確保電路在實體部署後依然維持功能與效能正確。</a:t>
            </a:r>
          </a:p>
          <a:p>
            <a:r>
              <a:rPr lang="zh-TW" altLang="en-US" dirty="0"/>
              <a:t>透過這套流程，我們可以完整驗證從演算法到實體硬體的正確性與可行性。</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a:t>
            </a:r>
            <a:r>
              <a:rPr lang="en-US" altLang="zh-TW" dirty="0" err="1"/>
              <a:t>ℤ_q</a:t>
            </a:r>
            <a:r>
              <a:rPr lang="en-US" altLang="zh-TW" dirty="0"/>
              <a:t>[x]/(xⁿ + 1)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a:t>
            </a:r>
            <a:r>
              <a:rPr lang="en-US" altLang="zh-TW" dirty="0"/>
              <a:t>)</a:t>
            </a:r>
            <a:r>
              <a:rPr lang="zh-TW" altLang="en-US" dirty="0"/>
              <a:t>上時，矩陣與向量的每個元素其實都是最多次數為 </a:t>
            </a:r>
            <a:r>
              <a:rPr lang="en-US" altLang="zh-TW" dirty="0"/>
              <a:t>255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這部分是我們針對 </a:t>
            </a:r>
            <a:r>
              <a:rPr lang="en-US" altLang="zh-TW" dirty="0"/>
              <a:t>FPGA </a:t>
            </a:r>
            <a:r>
              <a:rPr lang="zh-TW" altLang="en-US" dirty="0"/>
              <a:t>的資源使用與效能表現進行分析。</a:t>
            </a:r>
          </a:p>
          <a:p>
            <a:endParaRPr lang="en-US" altLang="zh-TW" dirty="0"/>
          </a:p>
          <a:p>
            <a:r>
              <a:rPr lang="zh-TW" altLang="en-US" dirty="0"/>
              <a:t>從表格可以看到，我們設計所需的 </a:t>
            </a:r>
            <a:r>
              <a:rPr lang="en-US" altLang="zh-TW" dirty="0"/>
              <a:t>LUT </a:t>
            </a:r>
            <a:r>
              <a:rPr lang="zh-TW" altLang="en-US" dirty="0"/>
              <a:t>與 </a:t>
            </a:r>
            <a:r>
              <a:rPr lang="en-US" altLang="zh-TW" dirty="0"/>
              <a:t>Register </a:t>
            </a:r>
            <a:r>
              <a:rPr lang="zh-TW" altLang="en-US" dirty="0"/>
              <a:t>數量，大約只有 </a:t>
            </a:r>
            <a:r>
              <a:rPr lang="en-US" altLang="zh-TW" dirty="0"/>
              <a:t>Beckwith </a:t>
            </a:r>
            <a:r>
              <a:rPr lang="zh-TW" altLang="en-US" dirty="0"/>
              <a:t>設計的一半左右，也比 </a:t>
            </a:r>
            <a:r>
              <a:rPr lang="en-US" altLang="zh-TW" dirty="0"/>
              <a:t>Truong </a:t>
            </a:r>
            <a:r>
              <a:rPr lang="zh-TW" altLang="en-US" dirty="0"/>
              <a:t>更節省，尤其在 </a:t>
            </a:r>
            <a:r>
              <a:rPr lang="en-US" altLang="zh-TW" dirty="0"/>
              <a:t>BRAM </a:t>
            </a:r>
            <a:r>
              <a:rPr lang="zh-TW" altLang="en-US" dirty="0"/>
              <a:t>數量上我們也只有 </a:t>
            </a:r>
            <a:r>
              <a:rPr lang="en-US" altLang="zh-TW" dirty="0"/>
              <a:t>18 </a:t>
            </a:r>
            <a:r>
              <a:rPr lang="zh-TW" altLang="en-US" dirty="0"/>
              <a:t>組，顯示我們有良好的面積控制能力。</a:t>
            </a:r>
          </a:p>
          <a:p>
            <a:r>
              <a:rPr lang="zh-TW" altLang="en-US" dirty="0"/>
              <a:t>雖然我們的時脈只有 </a:t>
            </a:r>
            <a:r>
              <a:rPr lang="en-US" altLang="zh-TW" dirty="0"/>
              <a:t>147 MHz</a:t>
            </a:r>
            <a:r>
              <a:rPr lang="zh-TW" altLang="en-US" dirty="0"/>
              <a:t>，但在三個主要操作模式下的延遲分別為 </a:t>
            </a:r>
            <a:r>
              <a:rPr lang="en-US" altLang="zh-TW" dirty="0"/>
              <a:t>90.8</a:t>
            </a:r>
            <a:r>
              <a:rPr lang="zh-TW" altLang="en-US" dirty="0"/>
              <a:t>、</a:t>
            </a:r>
            <a:r>
              <a:rPr lang="en-US" altLang="zh-TW" dirty="0"/>
              <a:t>151.8 </a:t>
            </a:r>
            <a:r>
              <a:rPr lang="zh-TW" altLang="en-US" dirty="0"/>
              <a:t>和 </a:t>
            </a:r>
            <a:r>
              <a:rPr lang="en-US" altLang="zh-TW" dirty="0"/>
              <a:t>88.4 </a:t>
            </a:r>
            <a:r>
              <a:rPr lang="zh-TW" altLang="en-US" dirty="0"/>
              <a:t>微秒，效能仍具競爭力，實現了資源與性能的良好平衡。</a:t>
            </a:r>
          </a:p>
          <a:p>
            <a:r>
              <a:rPr lang="zh-TW" altLang="en-US" dirty="0"/>
              <a:t>最後，模組本身也支援 </a:t>
            </a:r>
            <a:r>
              <a:rPr lang="en-US" altLang="zh-TW" dirty="0"/>
              <a:t>AXI 4</a:t>
            </a:r>
            <a:r>
              <a:rPr lang="zh-TW" altLang="en-US" dirty="0"/>
              <a:t>，非常適合部署在 </a:t>
            </a:r>
            <a:r>
              <a:rPr lang="en-US" altLang="zh-TW" dirty="0"/>
              <a:t>SoC </a:t>
            </a:r>
            <a:r>
              <a:rPr lang="zh-TW" altLang="en-US" dirty="0"/>
              <a:t>或嵌入式平台，展現出我們架構的可擴展性與實務應用價值。</a:t>
            </a:r>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r>
              <a:rPr lang="zh-TW" altLang="en-US" dirty="0"/>
              <a:t>這部分是針對我們進行的 </a:t>
            </a:r>
            <a:r>
              <a:rPr lang="en-US" altLang="zh-TW" dirty="0"/>
              <a:t>ASIC </a:t>
            </a:r>
            <a:r>
              <a:rPr lang="zh-TW" altLang="en-US" dirty="0"/>
              <a:t>標準元件庫實現流程。整體設計是以 </a:t>
            </a:r>
            <a:r>
              <a:rPr lang="en-US" altLang="zh-TW" dirty="0"/>
              <a:t>TSMC 0.18μm </a:t>
            </a:r>
            <a:r>
              <a:rPr lang="zh-TW" altLang="en-US" dirty="0"/>
              <a:t>製程為基礎，主要使用 </a:t>
            </a:r>
            <a:r>
              <a:rPr lang="en-US" altLang="zh-TW" dirty="0"/>
              <a:t>Synopsys Design Compiler </a:t>
            </a:r>
            <a:r>
              <a:rPr lang="zh-TW" altLang="en-US" dirty="0"/>
              <a:t>進行邏輯合成，並搭配 </a:t>
            </a:r>
            <a:r>
              <a:rPr lang="en-US" altLang="zh-TW" dirty="0"/>
              <a:t>IC Compiler </a:t>
            </a:r>
            <a:r>
              <a:rPr lang="zh-TW" altLang="en-US" dirty="0"/>
              <a:t>完成自動化實體佈局與繞線。流程一開始會從 </a:t>
            </a:r>
            <a:r>
              <a:rPr lang="en-US" altLang="zh-TW" dirty="0"/>
              <a:t>Verilog </a:t>
            </a:r>
            <a:r>
              <a:rPr lang="zh-TW" altLang="en-US" dirty="0"/>
              <a:t>撰寫 </a:t>
            </a:r>
            <a:r>
              <a:rPr lang="en-US" altLang="zh-TW" dirty="0"/>
              <a:t>RTL </a:t>
            </a:r>
            <a:r>
              <a:rPr lang="zh-TW" altLang="en-US" dirty="0"/>
              <a:t>架構並透過模擬工具驗證功能正確性；接著進入合成階段，產生 </a:t>
            </a:r>
            <a:r>
              <a:rPr lang="en-US" altLang="zh-TW" dirty="0"/>
              <a:t>gate-level </a:t>
            </a:r>
            <a:r>
              <a:rPr lang="zh-TW" altLang="en-US" dirty="0"/>
              <a:t>電路與時序延遲檔案；再來進行 </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Gate-level Simulation</a:t>
            </a:r>
            <a:r>
              <a:rPr lang="zh-TW" altLang="en-US" dirty="0"/>
              <a:t>來確認行為與時序一致。完成合成後就會導入 </a:t>
            </a:r>
            <a:r>
              <a:rPr lang="en-US" altLang="zh-TW" dirty="0"/>
              <a:t>IC Compiler </a:t>
            </a:r>
            <a:r>
              <a:rPr lang="zh-TW" altLang="en-US" dirty="0"/>
              <a:t>進行實體佈局與繞線，並在最後階段進行</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Post-route Simulation</a:t>
            </a:r>
            <a:r>
              <a:rPr lang="zh-TW" altLang="en-US" dirty="0"/>
              <a:t>、</a:t>
            </a:r>
            <a:r>
              <a:rPr lang="en-US" altLang="zh-TW" dirty="0"/>
              <a:t>DRC </a:t>
            </a:r>
            <a:r>
              <a:rPr lang="zh-TW" altLang="en-US" dirty="0"/>
              <a:t>檢查與 </a:t>
            </a:r>
            <a:r>
              <a:rPr lang="en-US" altLang="zh-TW" dirty="0"/>
              <a:t>LVS </a:t>
            </a:r>
            <a:r>
              <a:rPr lang="zh-TW" altLang="en-US" dirty="0"/>
              <a:t>驗證，確保設計電路與邏輯功能皆無誤。</a:t>
            </a:r>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 </a:t>
            </a:r>
            <a:r>
              <a:rPr lang="en-US" altLang="zh-TW" dirty="0"/>
              <a:t>SHA-3 </a:t>
            </a:r>
            <a:r>
              <a:rPr lang="zh-TW" altLang="en-US" dirty="0"/>
              <a:t>模組在 </a:t>
            </a:r>
            <a:r>
              <a:rPr lang="en-US" altLang="zh-TW" dirty="0"/>
              <a:t>TSMC 0.18 </a:t>
            </a:r>
            <a:r>
              <a:rPr lang="zh-TW" altLang="en-US" dirty="0"/>
              <a:t>微米製程下的 </a:t>
            </a:r>
            <a:r>
              <a:rPr lang="en-US" altLang="zh-TW" dirty="0"/>
              <a:t>ASIC </a:t>
            </a:r>
            <a:r>
              <a:rPr lang="zh-TW" altLang="en-US" dirty="0"/>
              <a:t>佈局結果。</a:t>
            </a:r>
          </a:p>
          <a:p>
            <a:r>
              <a:rPr lang="zh-TW" altLang="en-US" dirty="0"/>
              <a:t>整體晶片大小是 </a:t>
            </a:r>
            <a:r>
              <a:rPr lang="en-US" altLang="zh-TW" dirty="0"/>
              <a:t>4980 × 4980 </a:t>
            </a:r>
            <a:r>
              <a:rPr lang="zh-TW" altLang="en-US" dirty="0"/>
              <a:t>微米，核心區域為 </a:t>
            </a:r>
            <a:r>
              <a:rPr lang="en-US" altLang="zh-TW" dirty="0"/>
              <a:t>4410 × 4410 </a:t>
            </a:r>
            <a:r>
              <a:rPr lang="zh-TW" altLang="en-US" dirty="0"/>
              <a:t>微米。整體佈局完成後的邏輯閘數量約為 </a:t>
            </a:r>
            <a:r>
              <a:rPr lang="en-US" altLang="zh-TW" dirty="0"/>
              <a:t>129 </a:t>
            </a:r>
            <a:r>
              <a:rPr lang="zh-TW" altLang="en-US" dirty="0"/>
              <a:t>萬個。</a:t>
            </a:r>
          </a:p>
          <a:p>
            <a:r>
              <a:rPr lang="zh-TW" altLang="en-US" dirty="0"/>
              <a:t>系統運作時使用 </a:t>
            </a:r>
            <a:r>
              <a:rPr lang="en-US" altLang="zh-TW" dirty="0"/>
              <a:t>1.8V </a:t>
            </a:r>
            <a:r>
              <a:rPr lang="zh-TW" altLang="en-US" dirty="0"/>
              <a:t>電壓，工作頻率為 </a:t>
            </a:r>
            <a:r>
              <a:rPr lang="en-US" altLang="zh-TW" dirty="0"/>
              <a:t>37 MHz</a:t>
            </a:r>
            <a:r>
              <a:rPr lang="zh-TW" altLang="en-US" dirty="0"/>
              <a:t>，總功耗約為 </a:t>
            </a:r>
            <a:r>
              <a:rPr lang="en-US" altLang="zh-TW" dirty="0"/>
              <a:t>74.2 </a:t>
            </a:r>
            <a:r>
              <a:rPr lang="zh-TW" altLang="en-US" dirty="0"/>
              <a:t>毫瓦。</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67</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sz="12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en-US" altLang="zh-TW" dirty="0"/>
              <a:t>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a:t>
            </a:r>
            <a:r>
              <a:rPr lang="zh-TW" altLang="en-US" dirty="0"/>
              <a:t>同餘</a:t>
            </a:r>
            <a:r>
              <a:rPr lang="en-US" altLang="zh-TW" dirty="0"/>
              <a:t>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。這顯示：即使在這麼小的參數下，想用隨機猜測的方式來找到符合條件且範數足夠小的 </a:t>
            </a:r>
            <a:r>
              <a:rPr lang="en-US" altLang="zh-TW" dirty="0"/>
              <a:t>z</a:t>
            </a:r>
            <a:r>
              <a:rPr lang="zh-TW" altLang="en-US" dirty="0"/>
              <a:t>，都非常困難。更別說在 </a:t>
            </a:r>
            <a:r>
              <a:rPr lang="en-US" altLang="zh-TW" dirty="0"/>
              <a:t>ML-DSA </a:t>
            </a:r>
            <a:r>
              <a:rPr lang="zh-TW" altLang="en-US" dirty="0"/>
              <a:t>中，我們是把這個問題放到多項式環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70</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a:t>
            </a:r>
            <a:r>
              <a:rPr lang="en-US" altLang="zh-TW" sz="1200" dirty="0"/>
              <a:t>,</a:t>
            </a:r>
            <a:r>
              <a:rPr lang="zh-TW" altLang="en-US" sz="1200" dirty="0"/>
              <a:t>他的係數相對較小</a:t>
            </a:r>
            <a:r>
              <a:rPr lang="en-US" altLang="zh-TW" sz="1200" dirty="0"/>
              <a:t>(</a:t>
            </a:r>
            <a:r>
              <a:rPr lang="zh-TW" altLang="en-US" sz="1200" dirty="0"/>
              <a:t>再</a:t>
            </a:r>
            <a:r>
              <a:rPr lang="en-US" altLang="zh-TW" sz="1200" dirty="0"/>
              <a:t>gama1-1</a:t>
            </a:r>
            <a:r>
              <a:rPr lang="zh-TW" altLang="en-US" sz="1200" dirty="0"/>
              <a:t>到負</a:t>
            </a:r>
            <a:r>
              <a:rPr lang="en-US" altLang="zh-TW" sz="1200" dirty="0"/>
              <a:t>gamma1 2</a:t>
            </a:r>
            <a:r>
              <a:rPr lang="zh-TW" altLang="en-US" sz="1200" dirty="0"/>
              <a:t>的</a:t>
            </a:r>
            <a:r>
              <a:rPr lang="en-US" altLang="zh-TW" sz="1200" dirty="0"/>
              <a:t>17</a:t>
            </a:r>
            <a:r>
              <a:rPr lang="zh-TW" altLang="en-US" sz="1200" dirty="0"/>
              <a:t>次</a:t>
            </a:r>
            <a:r>
              <a:rPr lang="en-US" altLang="zh-TW" sz="1200" dirty="0"/>
              <a:t>)</a:t>
            </a:r>
            <a:r>
              <a:rPr lang="zh-TW" altLang="en-US" sz="1200" dirty="0"/>
              <a:t>，計算承諾值</a:t>
            </a:r>
            <a:r>
              <a:rPr lang="en-US" altLang="zh-TW" sz="1200" dirty="0"/>
              <a:t>w=Ay</a:t>
            </a:r>
            <a:r>
              <a:rPr lang="zh-TW" altLang="en-US" sz="1200" dirty="0"/>
              <a:t>並取其高位元的部分得到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以及待簽名的消息摘要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 c </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串接後進行雜湊得到的，確保了隨機性和不可預測性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a:t>
            </a:r>
            <a:r>
              <a:rPr lang="en-US" altLang="zh-TW" dirty="0"/>
              <a:t>response</a:t>
            </a:r>
            <a:r>
              <a:rPr lang="zh-TW" altLang="en-US" dirty="0"/>
              <a:t>響應</a:t>
            </a:r>
            <a:r>
              <a:rPr lang="en-US" altLang="zh-TW" dirty="0"/>
              <a:t>z</a:t>
            </a:r>
            <a:r>
              <a:rPr lang="zh-TW" altLang="en-US" dirty="0"/>
              <a:t>， 𝑧</a:t>
            </a:r>
            <a:r>
              <a:rPr lang="en-US" altLang="zh-TW" dirty="0"/>
              <a:t>=</a:t>
            </a:r>
            <a:r>
              <a:rPr lang="zh-TW" altLang="en-US" dirty="0"/>
              <a:t>𝑦</a:t>
            </a:r>
            <a:r>
              <a:rPr lang="en-US" altLang="zh-TW" dirty="0"/>
              <a:t>+c</a:t>
            </a:r>
            <a:r>
              <a:rPr lang="zh-TW" altLang="en-US" dirty="0"/>
              <a:t>。𝑆</a:t>
            </a:r>
            <a:r>
              <a:rPr lang="en-US" altLang="zh-TW" dirty="0"/>
              <a:t>1</a:t>
            </a:r>
            <a:r>
              <a:rPr lang="zh-TW" altLang="en-US" dirty="0"/>
              <a:t>，其中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為了確保提示值的數量沒有超過限制，導致簽名被偽造。</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輸出簽名，最終簽名由三部分組成：取高位部分承諾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37.emf"/><Relationship Id="rId4" Type="http://schemas.openxmlformats.org/officeDocument/2006/relationships/package" Target="../embeddings/Microsoft_Visio_Drawing.vsdx"/><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11.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3.xml"/><Relationship Id="rId1" Type="http://schemas.openxmlformats.org/officeDocument/2006/relationships/slideLayout" Target="../slideLayouts/slideLayout7.xml"/><Relationship Id="rId10" Type="http://schemas.openxmlformats.org/officeDocument/2006/relationships/image" Target="../media/image77.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4.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spid="_x0000_s1068"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spid="_x0000_s1069"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70"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65"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500656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z or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using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𝑀𝑎𝑘𝑒</m:t>
                    </m:r>
                    <m:r>
                      <a:rPr lang="en-US" altLang="zh-TW" sz="2000" b="0" i="1">
                        <a:latin typeface="Cambria Math" panose="02040503050406030204" pitchFamily="18" charset="0"/>
                        <a:cs typeface="Times New Roman" panose="02020603050405020304" pitchFamily="18" charset="0"/>
                      </a:rPr>
                      <m:t>𝐻𝑖𝑛𝑡</m:t>
                    </m:r>
                  </m:oMath>
                </a14:m>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function</a:t>
                </a:r>
                <a:r>
                  <a:rPr lang="en-US" altLang="zh-TW" sz="2000" b="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If  invalid, repeat from step 3</a:t>
                </a:r>
                <a:endParaRPr lang="en-US" altLang="zh-TW"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5006563"/>
              </a:xfrm>
              <a:prstGeom prst="rect">
                <a:avLst/>
              </a:prstGeom>
              <a:blipFill>
                <a:blip r:embed="rId4"/>
                <a:stretch>
                  <a:fillRect l="-449" b="-134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082359" y="2191111"/>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271198" y="4023256"/>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cxnSpLocks/>
            <a:stCxn id="8" idx="3"/>
            <a:endCxn id="7" idx="3"/>
          </p:cNvCxnSpPr>
          <p:nvPr/>
        </p:nvCxnSpPr>
        <p:spPr>
          <a:xfrm flipV="1">
            <a:off x="8710139" y="2421944"/>
            <a:ext cx="811161" cy="1832145"/>
          </a:xfrm>
          <a:prstGeom prst="bentConnector3">
            <a:avLst>
              <a:gd name="adj1" fmla="val 12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1370155424"/>
              </p:ext>
            </p:extLst>
          </p:nvPr>
        </p:nvGraphicFramePr>
        <p:xfrm>
          <a:off x="8149633" y="5021316"/>
          <a:ext cx="3959773" cy="1793908"/>
        </p:xfrm>
        <a:graphic>
          <a:graphicData uri="http://schemas.openxmlformats.org/presentationml/2006/ole">
            <mc:AlternateContent xmlns:mc="http://schemas.openxmlformats.org/markup-compatibility/2006">
              <mc:Choice xmlns:v="urn:schemas-microsoft-com:vml" Requires="v">
                <p:oleObj spid="_x0000_s3093"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8149633" y="5021316"/>
                        <a:ext cx="3959773" cy="1793908"/>
                      </a:xfrm>
                      <a:prstGeom prst="rect">
                        <a:avLst/>
                      </a:prstGeom>
                    </p:spPr>
                  </p:pic>
                </p:oleObj>
              </mc:Fallback>
            </mc:AlternateContent>
          </a:graphicData>
        </a:graphic>
      </p:graphicFrame>
      <p:cxnSp>
        <p:nvCxnSpPr>
          <p:cNvPr id="28" name="接點: 肘形 27">
            <a:extLst>
              <a:ext uri="{FF2B5EF4-FFF2-40B4-BE49-F238E27FC236}">
                <a16:creationId xmlns:a16="http://schemas.microsoft.com/office/drawing/2014/main" id="{A20FA85F-0361-4EF5-950C-E82DE5323956}"/>
              </a:ext>
            </a:extLst>
          </p:cNvPr>
          <p:cNvCxnSpPr>
            <a:cxnSpLocks/>
            <a:stCxn id="32" idx="3"/>
            <a:endCxn id="7" idx="3"/>
          </p:cNvCxnSpPr>
          <p:nvPr/>
        </p:nvCxnSpPr>
        <p:spPr>
          <a:xfrm flipV="1">
            <a:off x="8905225" y="2421944"/>
            <a:ext cx="616075" cy="2426913"/>
          </a:xfrm>
          <a:prstGeom prst="bentConnector3">
            <a:avLst>
              <a:gd name="adj1" fmla="val 137106"/>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A0A7BE1-8EDA-4986-8D6A-F458C8F9EA2D}"/>
              </a:ext>
            </a:extLst>
          </p:cNvPr>
          <p:cNvSpPr/>
          <p:nvPr/>
        </p:nvSpPr>
        <p:spPr>
          <a:xfrm>
            <a:off x="8466284" y="4618024"/>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75B6D3EE-C6AE-4B05-BA5A-7957AA4B3339}"/>
              </a:ext>
            </a:extLst>
          </p:cNvPr>
          <p:cNvSpPr/>
          <p:nvPr/>
        </p:nvSpPr>
        <p:spPr>
          <a:xfrm>
            <a:off x="9731783" y="4236898"/>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644670" y="742914"/>
                <a:ext cx="10851977" cy="636424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r>
                  <a:rPr lang="en-US" altLang="zh-TW" sz="2000" dirty="0">
                    <a:latin typeface="Times New Roman" panose="02020603050405020304" pitchFamily="18" charset="0"/>
                    <a:cs typeface="Times New Roman" panose="02020603050405020304" pitchFamily="18" charset="0"/>
                  </a:rPr>
                  <a:t> from the public key </a:t>
                </a:r>
                <a14:m>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p</m:t>
                    </m:r>
                    <m: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from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𝑝𝑘</m:t>
                    </m:r>
                    <m:r>
                      <a:rPr lang="en-US" altLang="zh-TW" sz="2000" i="1">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Apply </a:t>
                </a:r>
                <a:r>
                  <a:rPr lang="en-US" altLang="zh-TW" sz="2000" dirty="0" err="1">
                    <a:latin typeface="Times New Roman" panose="02020603050405020304" pitchFamily="18" charset="0"/>
                    <a:cs typeface="Times New Roman" panose="02020603050405020304" pitchFamily="18" charset="0"/>
                  </a:rPr>
                  <a:t>SampleInBall</a:t>
                </a:r>
                <a:r>
                  <a:rPr lang="en-US" altLang="zh-TW" sz="2000" dirty="0">
                    <a:latin typeface="Times New Roman" panose="02020603050405020304" pitchFamily="18" charset="0"/>
                    <a:cs typeface="Times New Roman" panose="02020603050405020304" pitchFamily="18" charset="0"/>
                  </a:rPr>
                  <a:t> to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𝑎𝑝𝑝𝑟𝑜𝑥</m:t>
                        </m:r>
                      </m:sub>
                      <m:sup>
                        <m:r>
                          <a:rPr lang="en-US" altLang="zh-TW" sz="2000" b="0" i="1" smtClean="0">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𝑑</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a:t>
                </a:r>
                <a14:m>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𝑎𝑝𝑝𝑟𝑜𝑥</m:t>
                        </m:r>
                      </m:sub>
                      <m:sup>
                        <m:r>
                          <a:rPr lang="en-US" altLang="zh-TW" sz="2000" i="1">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644670" y="742914"/>
                <a:ext cx="10851977" cy="6364243"/>
              </a:xfrm>
              <a:prstGeom prst="rect">
                <a:avLst/>
              </a:prstGeom>
              <a:blipFill>
                <a:blip r:embed="rId4"/>
                <a:stretch>
                  <a:fillRect l="-50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3950456866"/>
              </p:ext>
            </p:extLst>
          </p:nvPr>
        </p:nvGraphicFramePr>
        <p:xfrm>
          <a:off x="8264855" y="781030"/>
          <a:ext cx="3684610" cy="1999292"/>
        </p:xfrm>
        <a:graphic>
          <a:graphicData uri="http://schemas.openxmlformats.org/presentationml/2006/ole">
            <mc:AlternateContent xmlns:mc="http://schemas.openxmlformats.org/markup-compatibility/2006">
              <mc:Choice xmlns:v="urn:schemas-microsoft-com:vml" Requires="v">
                <p:oleObj spid="_x0000_s4114"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8264855" y="781030"/>
                        <a:ext cx="3684610" cy="1999292"/>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17541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0916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1597636182"/>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18" name="矩形 17">
            <a:extLst>
              <a:ext uri="{FF2B5EF4-FFF2-40B4-BE49-F238E27FC236}">
                <a16:creationId xmlns:a16="http://schemas.microsoft.com/office/drawing/2014/main" id="{755D1574-3FFE-4314-AB34-0B2997EE69D5}"/>
              </a:ext>
            </a:extLst>
          </p:cNvPr>
          <p:cNvSpPr/>
          <p:nvPr/>
        </p:nvSpPr>
        <p:spPr>
          <a:xfrm>
            <a:off x="2789498" y="5382227"/>
            <a:ext cx="1365813" cy="827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667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5451849" y="4276140"/>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4277365521"/>
              </p:ext>
            </p:extLst>
          </p:nvPr>
        </p:nvGraphicFramePr>
        <p:xfrm>
          <a:off x="6030632" y="357124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03578">
                  <a:extLst>
                    <a:ext uri="{9D8B030D-6E8A-4147-A177-3AD203B41FA5}">
                      <a16:colId xmlns:a16="http://schemas.microsoft.com/office/drawing/2014/main" val="328125927"/>
                    </a:ext>
                  </a:extLst>
                </a:gridCol>
                <a:gridCol w="643562">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580949" y="717612"/>
            <a:ext cx="9660967" cy="2554545"/>
          </a:xfrm>
          <a:prstGeom prst="rect">
            <a:avLst/>
          </a:prstGeom>
          <a:noFill/>
        </p:spPr>
        <p:txBody>
          <a:bodyPr wrap="square">
            <a:spAutoFit/>
          </a:bodyPr>
          <a:lstStyle/>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M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b </a:t>
            </a:r>
            <a:r>
              <a:rPr lang="en-US" altLang="zh-TW" sz="2000" dirty="0">
                <a:latin typeface="Times New Roman" panose="02020603050405020304" pitchFamily="18" charset="0"/>
                <a:cs typeface="Times New Roman" panose="02020603050405020304" pitchFamily="18" charset="0"/>
              </a:rPr>
              <a:t>: Total number of bits in the Keccak state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w</a:t>
            </a:r>
            <a:r>
              <a:rPr lang="en-US" altLang="zh-TW" sz="2000" dirty="0">
                <a:latin typeface="Times New Roman" panose="02020603050405020304" pitchFamily="18" charset="0"/>
                <a:cs typeface="Times New Roman" panose="02020603050405020304" pitchFamily="18" charset="0"/>
              </a:rPr>
              <a:t> : Lane width (bit-width of each lane)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l</a:t>
            </a:r>
            <a:r>
              <a:rPr lang="en-US" altLang="zh-TW" sz="2000" dirty="0">
                <a:latin typeface="Times New Roman" panose="02020603050405020304" pitchFamily="18" charset="0"/>
                <a:cs typeface="Times New Roman" panose="02020603050405020304" pitchFamily="18" charset="0"/>
              </a:rPr>
              <a:t>   : Determines the number of permutation rounds</a:t>
            </a: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
        <p:nvSpPr>
          <p:cNvPr id="25" name="矩形 24">
            <a:extLst>
              <a:ext uri="{FF2B5EF4-FFF2-40B4-BE49-F238E27FC236}">
                <a16:creationId xmlns:a16="http://schemas.microsoft.com/office/drawing/2014/main" id="{D9127062-4942-4608-B50E-6B1C0B271F07}"/>
              </a:ext>
            </a:extLst>
          </p:cNvPr>
          <p:cNvSpPr/>
          <p:nvPr/>
        </p:nvSpPr>
        <p:spPr>
          <a:xfrm>
            <a:off x="10357628" y="3566501"/>
            <a:ext cx="633403" cy="579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EFF3605B-3403-4BEF-86D2-62D1EE493D1B}"/>
              </a:ext>
            </a:extLst>
          </p:cNvPr>
          <p:cNvSpPr/>
          <p:nvPr/>
        </p:nvSpPr>
        <p:spPr>
          <a:xfrm>
            <a:off x="609344" y="3541846"/>
            <a:ext cx="5025237" cy="1938992"/>
          </a:xfrm>
          <a:prstGeom prst="rect">
            <a:avLst/>
          </a:prstGeom>
          <a:ln>
            <a:solidFill>
              <a:schemeClr val="tx1">
                <a:lumMod val="95000"/>
                <a:lumOff val="5000"/>
              </a:schemeClr>
            </a:solidFill>
          </a:ln>
        </p:spPr>
        <p:txBody>
          <a:bodyPr wrap="square">
            <a:spAutoFit/>
          </a:bodyPr>
          <a:lstStyle/>
          <a:p>
            <a:r>
              <a:rPr lang="en-US" altLang="zh-TW" sz="2000" dirty="0">
                <a:latin typeface="Times New Roman" panose="02020603050405020304" pitchFamily="18" charset="0"/>
                <a:cs typeface="Times New Roman" panose="02020603050405020304" pitchFamily="18" charset="0"/>
              </a:rPr>
              <a:t>SHA3-224(M) = Keccak[448](M || 01, 224)</a:t>
            </a:r>
          </a:p>
          <a:p>
            <a:r>
              <a:rPr lang="en-US" altLang="zh-TW" sz="2000" dirty="0">
                <a:latin typeface="Times New Roman" panose="02020603050405020304" pitchFamily="18" charset="0"/>
                <a:cs typeface="Times New Roman" panose="02020603050405020304" pitchFamily="18" charset="0"/>
              </a:rPr>
              <a:t>SHA3-256(M) = Keccak[512](M || 01, 256)</a:t>
            </a:r>
          </a:p>
          <a:p>
            <a:r>
              <a:rPr lang="en-US" altLang="zh-TW" sz="2000" dirty="0">
                <a:latin typeface="Times New Roman" panose="02020603050405020304" pitchFamily="18" charset="0"/>
                <a:cs typeface="Times New Roman" panose="02020603050405020304" pitchFamily="18" charset="0"/>
              </a:rPr>
              <a:t>SHA3-384(M) = Keccak[768](M || 01, 384)</a:t>
            </a:r>
          </a:p>
          <a:p>
            <a:r>
              <a:rPr lang="en-US" altLang="zh-TW" sz="2000" dirty="0">
                <a:latin typeface="Times New Roman" panose="02020603050405020304" pitchFamily="18" charset="0"/>
                <a:cs typeface="Times New Roman" panose="02020603050405020304" pitchFamily="18" charset="0"/>
              </a:rPr>
              <a:t>SHA3-512(M) = Keccak[1024](M || 01, 512)</a:t>
            </a:r>
          </a:p>
          <a:p>
            <a:r>
              <a:rPr lang="en-US" altLang="zh-TW" sz="2000" dirty="0">
                <a:latin typeface="Times New Roman" panose="02020603050405020304" pitchFamily="18" charset="0"/>
                <a:cs typeface="Times New Roman" panose="02020603050405020304" pitchFamily="18" charset="0"/>
              </a:rPr>
              <a:t>SHAKE128(M, d) = Keccak[256](M || 1111, d)</a:t>
            </a:r>
          </a:p>
          <a:p>
            <a:r>
              <a:rPr lang="en-US" altLang="zh-TW" sz="2000" dirty="0">
                <a:latin typeface="Times New Roman" panose="02020603050405020304" pitchFamily="18" charset="0"/>
                <a:cs typeface="Times New Roman" panose="02020603050405020304" pitchFamily="18" charset="0"/>
              </a:rPr>
              <a:t>SHAKE256(M, d) = Keccak[512](M || 1111, d)</a:t>
            </a:r>
          </a:p>
        </p:txBody>
      </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544520" y="620065"/>
            <a:ext cx="8990850" cy="307629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 Capacity, determines the security level, typically twice the output length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𝑑</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 Rate, equals the state size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minus the capacity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𝑐</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defines input/output throughput</a:t>
            </a: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568442" y="3242328"/>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68" name="文字方塊 67">
            <a:extLst>
              <a:ext uri="{FF2B5EF4-FFF2-40B4-BE49-F238E27FC236}">
                <a16:creationId xmlns:a16="http://schemas.microsoft.com/office/drawing/2014/main" id="{5C1309FB-E559-99A6-C706-680E16C57453}"/>
              </a:ext>
            </a:extLst>
          </p:cNvPr>
          <p:cNvSpPr txBox="1"/>
          <p:nvPr/>
        </p:nvSpPr>
        <p:spPr>
          <a:xfrm>
            <a:off x="7261916" y="4214132"/>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3334300" cy="461665"/>
            <a:chOff x="568442" y="319364"/>
            <a:chExt cx="333430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32367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Round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880180" y="2836170"/>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Round </a:t>
            </a: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813775" y="2767280"/>
            <a:ext cx="7937513" cy="1323439"/>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Modular Reduction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2119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0</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132752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683301"/>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5C294E60-CDF1-42AA-936D-1312DEB97453}"/>
              </a:ext>
            </a:extLst>
          </p:cNvPr>
          <p:cNvPicPr>
            <a:picLocks noChangeAspect="1"/>
          </p:cNvPicPr>
          <p:nvPr/>
        </p:nvPicPr>
        <p:blipFill>
          <a:blip r:embed="rId3"/>
          <a:stretch>
            <a:fillRect/>
          </a:stretch>
        </p:blipFill>
        <p:spPr>
          <a:xfrm>
            <a:off x="720898" y="4739081"/>
            <a:ext cx="4637723" cy="1470575"/>
          </a:xfrm>
          <a:prstGeom prst="rect">
            <a:avLst/>
          </a:prstGeom>
        </p:spPr>
      </p:pic>
      <p:pic>
        <p:nvPicPr>
          <p:cNvPr id="8" name="圖片 7">
            <a:extLst>
              <a:ext uri="{FF2B5EF4-FFF2-40B4-BE49-F238E27FC236}">
                <a16:creationId xmlns:a16="http://schemas.microsoft.com/office/drawing/2014/main" id="{F6CFDA6B-B1AD-4B2C-AD4C-C6B1E8D52F9B}"/>
              </a:ext>
            </a:extLst>
          </p:cNvPr>
          <p:cNvPicPr>
            <a:picLocks noChangeAspect="1"/>
          </p:cNvPicPr>
          <p:nvPr/>
        </p:nvPicPr>
        <p:blipFill>
          <a:blip r:embed="rId4"/>
          <a:stretch>
            <a:fillRect/>
          </a:stretch>
        </p:blipFill>
        <p:spPr>
          <a:xfrm>
            <a:off x="6096000" y="4677334"/>
            <a:ext cx="4708061" cy="1497365"/>
          </a:xfrm>
          <a:prstGeom prst="rect">
            <a:avLst/>
          </a:prstGeom>
        </p:spPr>
      </p:pic>
    </p:spTree>
    <p:extLst>
      <p:ext uri="{BB962C8B-B14F-4D97-AF65-F5344CB8AC3E}">
        <p14:creationId xmlns:p14="http://schemas.microsoft.com/office/powerpoint/2010/main" val="288403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F4BBC3A-DA06-4A52-B354-14B9B6BC1977}"/>
              </a:ext>
            </a:extLst>
          </p:cNvPr>
          <p:cNvSpPr/>
          <p:nvPr/>
        </p:nvSpPr>
        <p:spPr>
          <a:xfrm>
            <a:off x="6620442" y="2180021"/>
            <a:ext cx="3110411" cy="25500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C4E166B8-F04B-48AA-A12C-23624443614B}"/>
              </a:ext>
            </a:extLst>
          </p:cNvPr>
          <p:cNvSpPr txBox="1"/>
          <p:nvPr/>
        </p:nvSpPr>
        <p:spPr>
          <a:xfrm>
            <a:off x="9189754" y="4384443"/>
            <a:ext cx="51809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RU</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43 0.0699 " pathEditMode="relative" rAng="0" ptsTypes="AA">
                                      <p:cBhvr>
                                        <p:cTn id="6" dur="2000" fill="hold"/>
                                        <p:tgtEl>
                                          <p:spTgt spid="4"/>
                                        </p:tgtEl>
                                        <p:attrNameLst>
                                          <p:attrName>ppt_x</p:attrName>
                                          <p:attrName>ppt_y</p:attrName>
                                        </p:attrNameLst>
                                      </p:cBhvr>
                                      <p:rCtr x="10208" y="3495"/>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2043 0.0699 L 0.47813 0.0699 " pathEditMode="relative" rAng="0" ptsTypes="AA">
                                      <p:cBhvr>
                                        <p:cTn id="12" dur="2000" fill="hold"/>
                                        <p:tgtEl>
                                          <p:spTgt spid="4"/>
                                        </p:tgtEl>
                                        <p:attrNameLst>
                                          <p:attrName>ppt_x</p:attrName>
                                          <p:attrName>ppt_y</p:attrName>
                                        </p:attrNameLst>
                                      </p:cBhvr>
                                      <p:rCtr x="13724" y="0"/>
                                    </p:animMotion>
                                  </p:childTnLst>
                                </p:cTn>
                              </p:par>
                              <p:par>
                                <p:cTn id="13" presetID="42" presetClass="path" presetSubtype="0" accel="50000" decel="50000" fill="hold" grpId="1" nodeType="withEffect">
                                  <p:stCondLst>
                                    <p:cond delay="0"/>
                                  </p:stCondLst>
                                  <p:childTnLst>
                                    <p:animMotion origin="layout" path="M 0.20365 0.03935 L 0.36003 0.02083 " pathEditMode="relative" rAng="0" ptsTypes="AA">
                                      <p:cBhvr>
                                        <p:cTn id="14" dur="2000" fill="hold"/>
                                        <p:tgtEl>
                                          <p:spTgt spid="10"/>
                                        </p:tgtEl>
                                        <p:attrNameLst>
                                          <p:attrName>ppt_x</p:attrName>
                                          <p:attrName>ppt_y</p:attrName>
                                        </p:attrNameLst>
                                      </p:cBhvr>
                                      <p:rCtr x="7813" y="-926"/>
                                    </p:animMotion>
                                  </p:childTnLst>
                                </p:cTn>
                              </p:par>
                              <p:par>
                                <p:cTn id="15" presetID="42" presetClass="path" presetSubtype="0" accel="50000" decel="50000" fill="hold" grpId="0" nodeType="withEffect">
                                  <p:stCondLst>
                                    <p:cond delay="0"/>
                                  </p:stCondLst>
                                  <p:childTnLst>
                                    <p:animMotion origin="layout" path="M -4.375E-6 4.81481E-6 L 0.20365 -0.03936 " pathEditMode="relative" rAng="0" ptsTypes="AA">
                                      <p:cBhvr>
                                        <p:cTn id="16" dur="2000" fill="hold"/>
                                        <p:tgtEl>
                                          <p:spTgt spid="9"/>
                                        </p:tgtEl>
                                        <p:attrNameLst>
                                          <p:attrName>ppt_x</p:attrName>
                                          <p:attrName>ppt_y</p:attrName>
                                        </p:attrNameLst>
                                      </p:cBhvr>
                                      <p:rCtr x="10182" y="-1968"/>
                                    </p:animMotion>
                                  </p:childTnLst>
                                </p:cTn>
                              </p:par>
                              <p:par>
                                <p:cTn id="17" presetID="42" presetClass="path" presetSubtype="0" accel="50000" decel="50000" fill="hold" grpId="0" nodeType="withEffect">
                                  <p:stCondLst>
                                    <p:cond delay="0"/>
                                  </p:stCondLst>
                                  <p:childTnLst>
                                    <p:animMotion origin="layout" path="M -4.375E-6 -4.81481E-6 L 0.20365 -0.06991 " pathEditMode="relative" rAng="0" ptsTypes="AA">
                                      <p:cBhvr>
                                        <p:cTn id="18" dur="2000" fill="hold"/>
                                        <p:tgtEl>
                                          <p:spTgt spid="11"/>
                                        </p:tgtEl>
                                        <p:attrNameLst>
                                          <p:attrName>ppt_x</p:attrName>
                                          <p:attrName>ppt_y</p:attrName>
                                        </p:attrNameLst>
                                      </p:cBhvr>
                                      <p:rCtr x="10182" y="-36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47813 0.0699 L 0.63477 0.0699 " pathEditMode="relative" rAng="0" ptsTypes="AA">
                                      <p:cBhvr>
                                        <p:cTn id="22" dur="2000" fill="hold"/>
                                        <p:tgtEl>
                                          <p:spTgt spid="4"/>
                                        </p:tgtEl>
                                        <p:attrNameLst>
                                          <p:attrName>ppt_x</p:attrName>
                                          <p:attrName>ppt_y</p:attrName>
                                        </p:attrNameLst>
                                      </p:cBhvr>
                                      <p:rCtr x="7826" y="0"/>
                                    </p:animMotion>
                                  </p:childTnLst>
                                </p:cTn>
                              </p:par>
                              <p:par>
                                <p:cTn id="23" presetID="42" presetClass="path" presetSubtype="0" accel="50000" decel="50000" fill="hold" grpId="1" nodeType="withEffect">
                                  <p:stCondLst>
                                    <p:cond delay="0"/>
                                  </p:stCondLst>
                                  <p:childTnLst>
                                    <p:animMotion origin="layout" path="M 0.2043 -0.03936 L 0.63477 0.15347 " pathEditMode="relative" rAng="0" ptsTypes="AA">
                                      <p:cBhvr>
                                        <p:cTn id="24" dur="2000" fill="hold"/>
                                        <p:tgtEl>
                                          <p:spTgt spid="9"/>
                                        </p:tgtEl>
                                        <p:attrNameLst>
                                          <p:attrName>ppt_x</p:attrName>
                                          <p:attrName>ppt_y</p:attrName>
                                        </p:attrNameLst>
                                      </p:cBhvr>
                                      <p:rCtr x="21523" y="9630"/>
                                    </p:animMotion>
                                  </p:childTnLst>
                                </p:cTn>
                              </p:par>
                              <p:par>
                                <p:cTn id="25" presetID="42" presetClass="path" presetSubtype="0" accel="50000" decel="50000" fill="hold" grpId="2" nodeType="withEffect">
                                  <p:stCondLst>
                                    <p:cond delay="0"/>
                                  </p:stCondLst>
                                  <p:childTnLst>
                                    <p:animMotion origin="layout" path="M 0.36003 0.02083 L 0.47813 -0.15347 " pathEditMode="relative" rAng="0" ptsTypes="AA">
                                      <p:cBhvr>
                                        <p:cTn id="26" dur="2000" fill="hold"/>
                                        <p:tgtEl>
                                          <p:spTgt spid="10"/>
                                        </p:tgtEl>
                                        <p:attrNameLst>
                                          <p:attrName>ppt_x</p:attrName>
                                          <p:attrName>ppt_y</p:attrName>
                                        </p:attrNameLst>
                                      </p:cBhvr>
                                      <p:rCtr x="5924" y="-8935"/>
                                    </p:animMotion>
                                  </p:childTnLst>
                                </p:cTn>
                              </p:par>
                              <p:par>
                                <p:cTn id="27" presetID="42" presetClass="path" presetSubtype="0" accel="50000" decel="50000" fill="hold" grpId="1" nodeType="withEffect">
                                  <p:stCondLst>
                                    <p:cond delay="0"/>
                                  </p:stCondLst>
                                  <p:childTnLst>
                                    <p:animMotion origin="layout" path="M 0.20365 -0.0699 L 0.36003 -0.08842 " pathEditMode="relative" rAng="0" ptsTypes="AA">
                                      <p:cBhvr>
                                        <p:cTn id="28" dur="2000" fill="hold"/>
                                        <p:tgtEl>
                                          <p:spTgt spid="11"/>
                                        </p:tgtEl>
                                        <p:attrNameLst>
                                          <p:attrName>ppt_x</p:attrName>
                                          <p:attrName>ppt_y</p:attrName>
                                        </p:attrNameLst>
                                      </p:cBhvr>
                                      <p:rCtr x="7799" y="-94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63477 0.0699 L -4.375E-6 4.07407E-6 " pathEditMode="relative" rAng="0" ptsTypes="AA">
                                      <p:cBhvr>
                                        <p:cTn id="32" dur="2000" fill="hold"/>
                                        <p:tgtEl>
                                          <p:spTgt spid="4"/>
                                        </p:tgtEl>
                                        <p:attrNameLst>
                                          <p:attrName>ppt_x</p:attrName>
                                          <p:attrName>ppt_y</p:attrName>
                                        </p:attrNameLst>
                                      </p:cBhvr>
                                      <p:rCtr x="-31654" y="-3495"/>
                                    </p:animMotion>
                                  </p:childTnLst>
                                </p:cTn>
                              </p:par>
                              <p:par>
                                <p:cTn id="33" presetID="42" presetClass="path" presetSubtype="0" accel="50000" decel="50000" fill="hold" grpId="2" nodeType="withEffect">
                                  <p:stCondLst>
                                    <p:cond delay="0"/>
                                  </p:stCondLst>
                                  <p:childTnLst>
                                    <p:animMotion origin="layout" path="M 0.63477 0.15347 L -4.375E-6 4.81481E-6 " pathEditMode="relative" rAng="0" ptsTypes="AA">
                                      <p:cBhvr>
                                        <p:cTn id="34" dur="2000" fill="hold"/>
                                        <p:tgtEl>
                                          <p:spTgt spid="9"/>
                                        </p:tgtEl>
                                        <p:attrNameLst>
                                          <p:attrName>ppt_x</p:attrName>
                                          <p:attrName>ppt_y</p:attrName>
                                        </p:attrNameLst>
                                      </p:cBhvr>
                                      <p:rCtr x="-31654" y="-7685"/>
                                    </p:animMotion>
                                  </p:childTnLst>
                                </p:cTn>
                              </p:par>
                              <p:par>
                                <p:cTn id="35" presetID="42" presetClass="path" presetSubtype="0" accel="50000" decel="50000" fill="hold" grpId="3" nodeType="withEffect">
                                  <p:stCondLst>
                                    <p:cond delay="0"/>
                                  </p:stCondLst>
                                  <p:childTnLst>
                                    <p:animMotion origin="layout" path="M 0.47813 -0.15348 L 0.63477 -0.15348 " pathEditMode="relative" rAng="0" ptsTypes="AA">
                                      <p:cBhvr>
                                        <p:cTn id="36" dur="2000" fill="hold"/>
                                        <p:tgtEl>
                                          <p:spTgt spid="10"/>
                                        </p:tgtEl>
                                        <p:attrNameLst>
                                          <p:attrName>ppt_x</p:attrName>
                                          <p:attrName>ppt_y</p:attrName>
                                        </p:attrNameLst>
                                      </p:cBhvr>
                                      <p:rCtr x="7734" y="0"/>
                                    </p:animMotion>
                                  </p:childTnLst>
                                </p:cTn>
                              </p:par>
                              <p:par>
                                <p:cTn id="37" presetID="42" presetClass="path" presetSubtype="0" accel="50000" decel="50000" fill="hold" grpId="2" nodeType="withEffect">
                                  <p:stCondLst>
                                    <p:cond delay="0"/>
                                  </p:stCondLst>
                                  <p:childTnLst>
                                    <p:animMotion origin="layout" path="M 0.36003 -0.08842 L 0.63477 -0.0699 " pathEditMode="relative" rAng="0" ptsTypes="AA">
                                      <p:cBhvr>
                                        <p:cTn id="38" dur="2000" fill="hold"/>
                                        <p:tgtEl>
                                          <p:spTgt spid="11"/>
                                        </p:tgtEl>
                                        <p:attrNameLst>
                                          <p:attrName>ppt_x</p:attrName>
                                          <p:attrName>ppt_y</p:attrName>
                                        </p:attrNameLst>
                                      </p:cBhvr>
                                      <p:rCtr x="13646" y="926"/>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4" nodeType="clickEffect">
                                  <p:stCondLst>
                                    <p:cond delay="0"/>
                                  </p:stCondLst>
                                  <p:childTnLst>
                                    <p:animMotion origin="layout" path="M 0.63477 -0.15348 L -3.95833E-6 -2.59259E-6 " pathEditMode="relative" rAng="0" ptsTypes="AA">
                                      <p:cBhvr>
                                        <p:cTn id="42" dur="2000" fill="hold"/>
                                        <p:tgtEl>
                                          <p:spTgt spid="10"/>
                                        </p:tgtEl>
                                        <p:attrNameLst>
                                          <p:attrName>ppt_x</p:attrName>
                                          <p:attrName>ppt_y</p:attrName>
                                        </p:attrNameLst>
                                      </p:cBhvr>
                                      <p:rCtr x="-31758" y="7639"/>
                                    </p:animMotion>
                                  </p:childTnLst>
                                </p:cTn>
                              </p:par>
                              <p:par>
                                <p:cTn id="43" presetID="42" presetClass="path" presetSubtype="0" accel="50000" decel="50000" fill="hold" grpId="3" nodeType="withEffect">
                                  <p:stCondLst>
                                    <p:cond delay="0"/>
                                  </p:stCondLst>
                                  <p:childTnLst>
                                    <p:animMotion origin="layout" path="M 0.63477 -0.0699 L -3.95833E-6 -4.81481E-6 " pathEditMode="relative" rAng="0" ptsTypes="AA">
                                      <p:cBhvr>
                                        <p:cTn id="44" dur="2000" fill="hold"/>
                                        <p:tgtEl>
                                          <p:spTgt spid="11"/>
                                        </p:tgtEl>
                                        <p:attrNameLst>
                                          <p:attrName>ppt_x</p:attrName>
                                          <p:attrName>ppt_y</p:attrName>
                                        </p:attrNameLst>
                                      </p:cBhvr>
                                      <p:rCtr x="-3175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9" grpId="0" animBg="1"/>
      <p:bldP spid="9" grpId="1" animBg="1"/>
      <p:bldP spid="9" grpId="2" animBg="1"/>
      <p:bldP spid="10" grpId="0" animBg="1"/>
      <p:bldP spid="10" grpId="1" animBg="1"/>
      <p:bldP spid="10" grpId="2" animBg="1"/>
      <p:bldP spid="10" grpId="3" animBg="1"/>
      <p:bldP spid="10" grpId="4" animBg="1"/>
      <p:bldP spid="11" grpId="0" animBg="1"/>
      <p:bldP spid="11" grpId="1" animBg="1"/>
      <p:bldP spid="11" grpId="2" animBg="1"/>
      <p:bldP spid="11"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553850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a:t>
                </a:r>
                <a14:m>
                  <m:oMath xmlns:m="http://schemas.openxmlformats.org/officeDocument/2006/math">
                    <m:r>
                      <a:rPr lang="zh-TW" altLang="en-US" sz="2000" i="1">
                        <a:latin typeface="Cambria Math" panose="02040503050406030204" pitchFamily="18" charset="0"/>
                      </a:rPr>
                      <m:t>𝜑</m:t>
                    </m:r>
                  </m:oMath>
                </a14:m>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marL="914400" lvl="1" indent="-4572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NTT :	</a:t>
                </a:r>
              </a:p>
              <a:p>
                <a:pPr marL="800100" lvl="1"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22244"/>
                <a:ext cx="9784763" cy="5538504"/>
              </a:xfrm>
              <a:prstGeom prst="rect">
                <a:avLst/>
              </a:prstGeom>
              <a:blipFill>
                <a:blip r:embed="rId3"/>
                <a:stretch>
                  <a:fillRect l="-561" b="-990"/>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4"/>
          <a:stretch>
            <a:fillRect/>
          </a:stretch>
        </p:blipFill>
        <p:spPr>
          <a:xfrm>
            <a:off x="8119431" y="1595275"/>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5"/>
          <a:stretch>
            <a:fillRect/>
          </a:stretch>
        </p:blipFill>
        <p:spPr>
          <a:xfrm>
            <a:off x="8119431" y="4117771"/>
            <a:ext cx="3600000" cy="1144954"/>
          </a:xfrm>
          <a:prstGeom prst="rect">
            <a:avLst/>
          </a:prstGeom>
        </p:spPr>
      </p:pic>
      <p:pic>
        <p:nvPicPr>
          <p:cNvPr id="9" name="圖片 8">
            <a:extLst>
              <a:ext uri="{FF2B5EF4-FFF2-40B4-BE49-F238E27FC236}">
                <a16:creationId xmlns:a16="http://schemas.microsoft.com/office/drawing/2014/main" id="{E5802C20-5713-4139-B3C9-965434D1F849}"/>
              </a:ext>
            </a:extLst>
          </p:cNvPr>
          <p:cNvPicPr>
            <a:picLocks noChangeAspect="1"/>
          </p:cNvPicPr>
          <p:nvPr/>
        </p:nvPicPr>
        <p:blipFill>
          <a:blip r:embed="rId6"/>
          <a:srcRect l="1559" r="-1559"/>
          <a:stretch/>
        </p:blipFill>
        <p:spPr>
          <a:xfrm>
            <a:off x="7987249" y="3166493"/>
            <a:ext cx="1932182" cy="726922"/>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52C05378-6EF2-4475-B4F2-CD3E8D992916}"/>
                  </a:ext>
                </a:extLst>
              </p:cNvPr>
              <p:cNvSpPr txBox="1"/>
              <p:nvPr/>
            </p:nvSpPr>
            <p:spPr>
              <a:xfrm>
                <a:off x="2534970" y="2562828"/>
                <a:ext cx="1537600" cy="6265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zh-TW" altLang="en-US" sz="2000" b="0" i="1" smtClean="0">
                              <a:latin typeface="Cambria Math" panose="02040503050406030204" pitchFamily="18" charset="0"/>
                            </a:rPr>
                            <m:t>𝜑</m:t>
                          </m:r>
                        </m:e>
                        <m:sup>
                          <m:r>
                            <a:rPr lang="en-US" altLang="zh-TW" sz="2000" b="0" i="1" smtClean="0">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b="0" dirty="0"/>
              </a:p>
              <a:p>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i="1">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dirty="0"/>
              </a:p>
            </p:txBody>
          </p:sp>
        </mc:Choice>
        <mc:Fallback>
          <p:sp>
            <p:nvSpPr>
              <p:cNvPr id="5" name="文字方塊 4">
                <a:extLst>
                  <a:ext uri="{FF2B5EF4-FFF2-40B4-BE49-F238E27FC236}">
                    <a16:creationId xmlns:a16="http://schemas.microsoft.com/office/drawing/2014/main" id="{52C05378-6EF2-4475-B4F2-CD3E8D992916}"/>
                  </a:ext>
                </a:extLst>
              </p:cNvPr>
              <p:cNvSpPr txBox="1">
                <a:spLocks noRot="1" noChangeAspect="1" noMove="1" noResize="1" noEditPoints="1" noAdjustHandles="1" noChangeArrowheads="1" noChangeShapeType="1" noTextEdit="1"/>
              </p:cNvSpPr>
              <p:nvPr/>
            </p:nvSpPr>
            <p:spPr>
              <a:xfrm>
                <a:off x="2534970" y="2562828"/>
                <a:ext cx="1537600" cy="626582"/>
              </a:xfrm>
              <a:prstGeom prst="rect">
                <a:avLst/>
              </a:prstGeom>
              <a:blipFill>
                <a:blip r:embed="rId7"/>
                <a:stretch>
                  <a:fillRect l="-3175" r="-2778" b="-1262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4429D5B3-BD46-4E6A-B6FC-72E007ADFC24}"/>
                  </a:ext>
                </a:extLst>
              </p:cNvPr>
              <p:cNvSpPr txBox="1"/>
              <p:nvPr/>
            </p:nvSpPr>
            <p:spPr>
              <a:xfrm>
                <a:off x="2534970" y="3668591"/>
                <a:ext cx="1885453" cy="6210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oMath>
                  </m:oMathPara>
                </a14:m>
                <a:endParaRPr lang="en-US" altLang="zh-TW" sz="2000" b="0" dirty="0"/>
              </a:p>
              <a:p>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b="0" i="1" smtClean="0">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b="0" i="1" smtClean="0">
                              <a:latin typeface="Cambria Math" panose="02040503050406030204" pitchFamily="18" charset="0"/>
                            </a:rPr>
                            <m:t>−</m:t>
                          </m:r>
                          <m:r>
                            <a:rPr lang="en-US" altLang="zh-TW" sz="2000" i="1">
                              <a:latin typeface="Cambria Math" panose="02040503050406030204" pitchFamily="18" charset="0"/>
                            </a:rPr>
                            <m:t>𝑘</m:t>
                          </m:r>
                        </m:sup>
                      </m:sSup>
                    </m:oMath>
                  </m:oMathPara>
                </a14:m>
                <a:endParaRPr lang="en-US" altLang="zh-TW" sz="2000" dirty="0"/>
              </a:p>
            </p:txBody>
          </p:sp>
        </mc:Choice>
        <mc:Fallback>
          <p:sp>
            <p:nvSpPr>
              <p:cNvPr id="12" name="文字方塊 11">
                <a:extLst>
                  <a:ext uri="{FF2B5EF4-FFF2-40B4-BE49-F238E27FC236}">
                    <a16:creationId xmlns:a16="http://schemas.microsoft.com/office/drawing/2014/main" id="{4429D5B3-BD46-4E6A-B6FC-72E007ADFC24}"/>
                  </a:ext>
                </a:extLst>
              </p:cNvPr>
              <p:cNvSpPr txBox="1">
                <a:spLocks noRot="1" noChangeAspect="1" noMove="1" noResize="1" noEditPoints="1" noAdjustHandles="1" noChangeArrowheads="1" noChangeShapeType="1" noTextEdit="1"/>
              </p:cNvSpPr>
              <p:nvPr/>
            </p:nvSpPr>
            <p:spPr>
              <a:xfrm>
                <a:off x="2534970" y="3668591"/>
                <a:ext cx="1885453" cy="621067"/>
              </a:xfrm>
              <a:prstGeom prst="rect">
                <a:avLst/>
              </a:prstGeom>
              <a:blipFill>
                <a:blip r:embed="rId8"/>
                <a:stretch>
                  <a:fillRect l="-2589" r="-647" b="-176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608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pic>
        <p:nvPicPr>
          <p:cNvPr id="3" name="圖片 2">
            <a:extLst>
              <a:ext uri="{FF2B5EF4-FFF2-40B4-BE49-F238E27FC236}">
                <a16:creationId xmlns:a16="http://schemas.microsoft.com/office/drawing/2014/main" id="{429D67FA-ECC0-459B-87F4-9F644E969AE8}"/>
              </a:ext>
            </a:extLst>
          </p:cNvPr>
          <p:cNvPicPr>
            <a:picLocks noChangeAspect="1"/>
          </p:cNvPicPr>
          <p:nvPr/>
        </p:nvPicPr>
        <p:blipFill>
          <a:blip r:embed="rId4"/>
          <a:stretch>
            <a:fillRect/>
          </a:stretch>
        </p:blipFill>
        <p:spPr>
          <a:xfrm>
            <a:off x="665959" y="2248840"/>
            <a:ext cx="381053" cy="181000"/>
          </a:xfrm>
          <a:prstGeom prst="rect">
            <a:avLst/>
          </a:prstGeom>
        </p:spPr>
      </p:pic>
      <p:pic>
        <p:nvPicPr>
          <p:cNvPr id="8" name="圖片 7">
            <a:extLst>
              <a:ext uri="{FF2B5EF4-FFF2-40B4-BE49-F238E27FC236}">
                <a16:creationId xmlns:a16="http://schemas.microsoft.com/office/drawing/2014/main" id="{E3C7100F-7E26-49D4-B129-2CF6285B71DB}"/>
              </a:ext>
            </a:extLst>
          </p:cNvPr>
          <p:cNvPicPr>
            <a:picLocks noChangeAspect="1"/>
          </p:cNvPicPr>
          <p:nvPr/>
        </p:nvPicPr>
        <p:blipFill rotWithShape="1">
          <a:blip r:embed="rId5"/>
          <a:srcRect l="27728" t="78769" r="67307" b="774"/>
          <a:stretch/>
        </p:blipFill>
        <p:spPr>
          <a:xfrm>
            <a:off x="955034" y="2248840"/>
            <a:ext cx="91978" cy="120164"/>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79224"/>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017961" cy="461665"/>
            <a:chOff x="568442" y="319364"/>
            <a:chExt cx="1017961"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92044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74</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58733</TotalTime>
  <Words>12696</Words>
  <Application>Microsoft Office PowerPoint</Application>
  <PresentationFormat>寬螢幕</PresentationFormat>
  <Paragraphs>3541</Paragraphs>
  <Slides>78</Slides>
  <Notes>78</Notes>
  <HiddenSlides>5</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4"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562</cp:revision>
  <dcterms:created xsi:type="dcterms:W3CDTF">2015-05-05T08:02:14Z</dcterms:created>
  <dcterms:modified xsi:type="dcterms:W3CDTF">2025-07-16T10:01:18Z</dcterms:modified>
</cp:coreProperties>
</file>